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3.xml" ContentType="application/vnd.openxmlformats-officedocument.presentationml.slideMaster+xml"/>
  <Override PartName="/ppt/slideLayouts/slideLayout4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2.xml" ContentType="application/vnd.openxmlformats-officedocument.theme+xml"/>
  <Override PartName="/ppt/theme/theme1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3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</p:sldMasterIdLst>
  <p:notesMasterIdLst>
    <p:notesMasterId r:id="rId47"/>
  </p:notesMasterIdLst>
  <p:handoutMasterIdLst>
    <p:handoutMasterId r:id="rId48"/>
  </p:handoutMasterIdLst>
  <p:sldIdLst>
    <p:sldId id="483" r:id="rId14"/>
    <p:sldId id="490" r:id="rId15"/>
    <p:sldId id="612" r:id="rId16"/>
    <p:sldId id="498" r:id="rId17"/>
    <p:sldId id="532" r:id="rId18"/>
    <p:sldId id="535" r:id="rId19"/>
    <p:sldId id="613" r:id="rId20"/>
    <p:sldId id="599" r:id="rId21"/>
    <p:sldId id="596" r:id="rId22"/>
    <p:sldId id="548" r:id="rId23"/>
    <p:sldId id="547" r:id="rId24"/>
    <p:sldId id="553" r:id="rId25"/>
    <p:sldId id="609" r:id="rId26"/>
    <p:sldId id="614" r:id="rId27"/>
    <p:sldId id="616" r:id="rId28"/>
    <p:sldId id="610" r:id="rId29"/>
    <p:sldId id="537" r:id="rId30"/>
    <p:sldId id="562" r:id="rId31"/>
    <p:sldId id="566" r:id="rId32"/>
    <p:sldId id="538" r:id="rId33"/>
    <p:sldId id="567" r:id="rId34"/>
    <p:sldId id="597" r:id="rId35"/>
    <p:sldId id="617" r:id="rId36"/>
    <p:sldId id="568" r:id="rId37"/>
    <p:sldId id="578" r:id="rId38"/>
    <p:sldId id="579" r:id="rId39"/>
    <p:sldId id="580" r:id="rId40"/>
    <p:sldId id="589" r:id="rId41"/>
    <p:sldId id="590" r:id="rId42"/>
    <p:sldId id="591" r:id="rId43"/>
    <p:sldId id="598" r:id="rId44"/>
    <p:sldId id="573" r:id="rId45"/>
    <p:sldId id="620" r:id="rId46"/>
  </p:sldIdLst>
  <p:sldSz cx="9144000" cy="5143500" type="screen16x9"/>
  <p:notesSz cx="6805613" cy="9944100"/>
  <p:embeddedFontLst>
    <p:embeddedFont>
      <p:font typeface="3ds SemiBold" panose="02000503020000020004" pitchFamily="50" charset="0"/>
      <p:regular r:id="rId49"/>
      <p:bold r:id="rId50"/>
      <p:italic r:id="rId51"/>
      <p:boldItalic r:id="rId52"/>
    </p:embeddedFont>
    <p:embeddedFont>
      <p:font typeface="NanumSquare Bold" panose="020B0600000101010101" pitchFamily="34" charset="-127"/>
      <p:bold r:id="rId53"/>
    </p:embeddedFont>
    <p:embeddedFont>
      <p:font typeface="Arial Narrow" panose="020B0606020202030204" pitchFamily="34" charset="0"/>
      <p:regular r:id="rId54"/>
      <p:bold r:id="rId55"/>
      <p:italic r:id="rId56"/>
      <p:boldItalic r:id="rId57"/>
    </p:embeddedFont>
    <p:embeddedFont>
      <p:font typeface="3ds Light" panose="02000503020000020004" pitchFamily="50" charset="0"/>
      <p:regular r:id="rId58"/>
    </p:embeddedFont>
    <p:embeddedFont>
      <p:font typeface="3ds" panose="02000503020000020004" pitchFamily="50" charset="0"/>
      <p:regular r:id="rId59"/>
      <p:bold r:id="rId60"/>
      <p:italic r:id="rId61"/>
      <p:boldItalic r:id="rId62"/>
    </p:embeddedFont>
    <p:embeddedFont>
      <p:font typeface="맑은 고딕" panose="020B0503020000020004" pitchFamily="34" charset="-127"/>
      <p:regular r:id="rId63"/>
      <p:bold r:id="rId64"/>
    </p:embeddedFont>
    <p:embeddedFont>
      <p:font typeface="NanumSquare ExtraBold" panose="020B0600000101010101" pitchFamily="34" charset="-127"/>
      <p:bold r:id="rId65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8839F6C-AA30-414C-982A-9F0576D296F0}">
          <p14:sldIdLst>
            <p14:sldId id="483"/>
          </p14:sldIdLst>
        </p14:section>
        <p14:section name="Introduction" id="{4C26477F-E637-42EF-A85F-E9D6876A4B58}">
          <p14:sldIdLst>
            <p14:sldId id="490"/>
            <p14:sldId id="612"/>
            <p14:sldId id="498"/>
            <p14:sldId id="532"/>
            <p14:sldId id="535"/>
          </p14:sldIdLst>
        </p14:section>
        <p14:section name="CCM" id="{E2D72AE6-B56E-4FBC-95F6-2EF72D114484}">
          <p14:sldIdLst>
            <p14:sldId id="613"/>
            <p14:sldId id="599"/>
            <p14:sldId id="596"/>
            <p14:sldId id="548"/>
            <p14:sldId id="547"/>
            <p14:sldId id="553"/>
            <p14:sldId id="609"/>
          </p14:sldIdLst>
        </p14:section>
        <p14:section name="Step 1" id="{5A3D43BA-2B4F-4469-9C78-24B35044DB27}">
          <p14:sldIdLst>
            <p14:sldId id="614"/>
            <p14:sldId id="616"/>
            <p14:sldId id="610"/>
            <p14:sldId id="537"/>
            <p14:sldId id="562"/>
            <p14:sldId id="566"/>
            <p14:sldId id="538"/>
            <p14:sldId id="567"/>
          </p14:sldIdLst>
        </p14:section>
        <p14:section name="Step 2" id="{BBE95645-57D2-4873-A79E-BF7E08A97DEC}">
          <p14:sldIdLst>
            <p14:sldId id="597"/>
            <p14:sldId id="617"/>
            <p14:sldId id="568"/>
            <p14:sldId id="578"/>
            <p14:sldId id="579"/>
            <p14:sldId id="580"/>
            <p14:sldId id="589"/>
            <p14:sldId id="590"/>
            <p14:sldId id="591"/>
          </p14:sldIdLst>
        </p14:section>
        <p14:section name="Step 3" id="{2AD767B2-E512-45F6-A1C9-C8176DFE2C4C}">
          <p14:sldIdLst>
            <p14:sldId id="598"/>
            <p14:sldId id="573"/>
          </p14:sldIdLst>
        </p14:section>
        <p14:section name="BACK COVER" id="{7EDFDDA1-07B3-4D5C-B755-8190CC8F6E20}">
          <p14:sldIdLst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Somi" initials="JS" lastIdx="6" clrIdx="0">
    <p:extLst>
      <p:ext uri="{19B8F6BF-5375-455C-9EA6-DF929625EA0E}">
        <p15:presenceInfo xmlns:p15="http://schemas.microsoft.com/office/powerpoint/2012/main" userId="JANG So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86"/>
    <a:srgbClr val="E87722"/>
    <a:srgbClr val="1C568B"/>
    <a:srgbClr val="D9D9D9"/>
    <a:srgbClr val="FFCD00"/>
    <a:srgbClr val="97999B"/>
    <a:srgbClr val="7030A0"/>
    <a:srgbClr val="8F87C0"/>
    <a:srgbClr val="A987F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1527" autoAdjust="0"/>
  </p:normalViewPr>
  <p:slideViewPr>
    <p:cSldViewPr snapToGrid="0">
      <p:cViewPr varScale="1">
        <p:scale>
          <a:sx n="90" d="100"/>
          <a:sy n="90" d="100"/>
        </p:scale>
        <p:origin x="1306" y="58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3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3.fntdata"/><Relationship Id="rId72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Master" Target="slideMasters/slideMaster7.xml"/><Relationship Id="rId7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11/9/2022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3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7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4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49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6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5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18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28.sv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0.svg"/><Relationship Id="rId4" Type="http://schemas.openxmlformats.org/officeDocument/2006/relationships/image" Target="../media/image20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0.svg"/><Relationship Id="rId4" Type="http://schemas.openxmlformats.org/officeDocument/2006/relationships/image" Target="../media/image20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0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0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0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0.svg"/></Relationships>
</file>

<file path=ppt/slideLayouts/_rels/slideLayout1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0.sv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20.sv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0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24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26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28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48.sv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30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56.svg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34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60.sv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11/9/2022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normalizeH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none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86453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18" Type="http://schemas.openxmlformats.org/officeDocument/2006/relationships/slideLayout" Target="../slideLayouts/slideLayout401.xml"/><Relationship Id="rId26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17" Type="http://schemas.openxmlformats.org/officeDocument/2006/relationships/slideLayout" Target="../slideLayouts/slideLayout400.xml"/><Relationship Id="rId25" Type="http://schemas.openxmlformats.org/officeDocument/2006/relationships/slideLayout" Target="../slideLayouts/slideLayout408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5.xml"/><Relationship Id="rId16" Type="http://schemas.openxmlformats.org/officeDocument/2006/relationships/slideLayout" Target="../slideLayouts/slideLayout399.xml"/><Relationship Id="rId20" Type="http://schemas.openxmlformats.org/officeDocument/2006/relationships/slideLayout" Target="../slideLayouts/slideLayout403.xml"/><Relationship Id="rId29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24" Type="http://schemas.openxmlformats.org/officeDocument/2006/relationships/slideLayout" Target="../slideLayouts/slideLayout407.xml"/><Relationship Id="rId32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23" Type="http://schemas.openxmlformats.org/officeDocument/2006/relationships/slideLayout" Target="../slideLayouts/slideLayout406.xml"/><Relationship Id="rId28" Type="http://schemas.openxmlformats.org/officeDocument/2006/relationships/slideLayout" Target="../slideLayouts/slideLayout411.xml"/><Relationship Id="rId10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02.xml"/><Relationship Id="rId31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405.xml"/><Relationship Id="rId2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>
                <a:latin typeface="+mj-lt"/>
                <a:ea typeface="NanumSquare Bold" panose="020B0600000101010101" pitchFamily="34" charset="-127"/>
              </a:rPr>
              <a:t>Day 2 | Classification Management</a:t>
            </a:r>
            <a:endParaRPr lang="en-US">
              <a:latin typeface="+mj-lt"/>
              <a:ea typeface="NanumSquare Bold" panose="020B0600000101010101" pitchFamily="34" charset="-12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11/9/2022</a:t>
            </a:fld>
            <a:endParaRPr lang="en-US" dirty="0"/>
          </a:p>
        </p:txBody>
      </p:sp>
      <p:pic>
        <p:nvPicPr>
          <p:cNvPr id="5" name="그림 개체 틀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23889"/>
          <a:stretch>
            <a:fillRect/>
          </a:stretch>
        </p:blipFill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</p:pic>
      <p:sp>
        <p:nvSpPr>
          <p:cNvPr id="10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105024"/>
            <a:ext cx="4572798" cy="735434"/>
          </a:xfrm>
        </p:spPr>
        <p:txBody>
          <a:bodyPr anchor="ctr"/>
          <a:lstStyle/>
          <a:p>
            <a:r>
              <a:rPr lang="en-US" altLang="ko-KR" sz="2600"/>
              <a:t>3D</a:t>
            </a:r>
            <a:r>
              <a:rPr lang="ko-KR" altLang="en-US" sz="2600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익스피리언스 </a:t>
            </a:r>
            <a:r>
              <a:rPr lang="ko-KR" altLang="en-US" sz="260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플랫폼 아카데미</a:t>
            </a:r>
            <a:endParaRPr lang="en-US" sz="260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Library hierarchy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grpSp>
        <p:nvGrpSpPr>
          <p:cNvPr id="7" name="그룹 6"/>
          <p:cNvGrpSpPr/>
          <p:nvPr/>
        </p:nvGrpSpPr>
        <p:grpSpPr>
          <a:xfrm>
            <a:off x="492475" y="1010653"/>
            <a:ext cx="3321854" cy="3444469"/>
            <a:chOff x="492475" y="1010653"/>
            <a:chExt cx="3321854" cy="344446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2475" y="1010653"/>
              <a:ext cx="3321854" cy="3444469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>
              <a:solidFill>
                <a:srgbClr val="979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6579" y="1326443"/>
              <a:ext cx="2718896" cy="2656626"/>
              <a:chOff x="4197302" y="1131575"/>
              <a:chExt cx="2718896" cy="2656626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4197302" y="1131575"/>
                <a:ext cx="1515979" cy="281923"/>
              </a:xfrm>
              <a:prstGeom prst="roundRect">
                <a:avLst/>
              </a:prstGeom>
              <a:solidFill>
                <a:srgbClr val="113A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Library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5393508" y="1649371"/>
                <a:ext cx="1515979" cy="281923"/>
              </a:xfrm>
              <a:prstGeom prst="roundRect">
                <a:avLst/>
              </a:prstGeom>
              <a:solidFill>
                <a:srgbClr val="1C56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Class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5600858" y="2001754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Documents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607571" y="2310008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Parts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cxnSp>
            <p:nvCxnSpPr>
              <p:cNvPr id="14" name="꺾인 연결선 13"/>
              <p:cNvCxnSpPr>
                <a:stCxn id="10" idx="2"/>
                <a:endCxn id="11" idx="1"/>
              </p:cNvCxnSpPr>
              <p:nvPr/>
            </p:nvCxnSpPr>
            <p:spPr>
              <a:xfrm rot="16200000" flipH="1">
                <a:off x="4985983" y="1382807"/>
                <a:ext cx="376835" cy="438216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모서리가 둥근 직사각형 14"/>
              <p:cNvSpPr/>
              <p:nvPr/>
            </p:nvSpPr>
            <p:spPr>
              <a:xfrm>
                <a:off x="5400219" y="2809996"/>
                <a:ext cx="1515979" cy="281923"/>
              </a:xfrm>
              <a:prstGeom prst="roundRect">
                <a:avLst/>
              </a:prstGeom>
              <a:solidFill>
                <a:srgbClr val="1C56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Class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607571" y="3198024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Documents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5614284" y="3506278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Parts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cxnSp>
            <p:nvCxnSpPr>
              <p:cNvPr id="18" name="꺾인 연결선 17"/>
              <p:cNvCxnSpPr>
                <a:endCxn id="12" idx="1"/>
              </p:cNvCxnSpPr>
              <p:nvPr/>
            </p:nvCxnSpPr>
            <p:spPr>
              <a:xfrm rot="16200000" flipH="1">
                <a:off x="5209651" y="1751509"/>
                <a:ext cx="355954" cy="426459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꺾인 연결선 18"/>
              <p:cNvCxnSpPr>
                <a:endCxn id="13" idx="1"/>
              </p:cNvCxnSpPr>
              <p:nvPr/>
            </p:nvCxnSpPr>
            <p:spPr>
              <a:xfrm rot="16200000" flipH="1">
                <a:off x="5088799" y="1932198"/>
                <a:ext cx="604370" cy="433174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꺾인 연결선 19"/>
              <p:cNvCxnSpPr>
                <a:stCxn id="10" idx="2"/>
                <a:endCxn id="15" idx="1"/>
              </p:cNvCxnSpPr>
              <p:nvPr/>
            </p:nvCxnSpPr>
            <p:spPr>
              <a:xfrm rot="16200000" flipH="1">
                <a:off x="4409025" y="1959764"/>
                <a:ext cx="1537460" cy="444927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꺾인 연결선 20"/>
              <p:cNvCxnSpPr>
                <a:endCxn id="16" idx="1"/>
              </p:cNvCxnSpPr>
              <p:nvPr/>
            </p:nvCxnSpPr>
            <p:spPr>
              <a:xfrm rot="16200000" flipH="1">
                <a:off x="5196971" y="2928385"/>
                <a:ext cx="388029" cy="433171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꺾인 연결선 21"/>
              <p:cNvCxnSpPr>
                <a:endCxn id="17" idx="1"/>
              </p:cNvCxnSpPr>
              <p:nvPr/>
            </p:nvCxnSpPr>
            <p:spPr>
              <a:xfrm rot="16200000" flipH="1">
                <a:off x="5046201" y="3079156"/>
                <a:ext cx="696283" cy="439884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직사각형 22"/>
          <p:cNvSpPr/>
          <p:nvPr/>
        </p:nvSpPr>
        <p:spPr>
          <a:xfrm>
            <a:off x="4234152" y="1289005"/>
            <a:ext cx="4319917" cy="104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Library hierarchy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의 최상위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레벨</a:t>
            </a:r>
            <a:endParaRPr lang="en-US" altLang="ko-KR" sz="1400" smtClean="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하위에 </a:t>
            </a: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Class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를 생성</a:t>
            </a:r>
            <a:endParaRPr lang="ko-KR" altLang="en-US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125440" y="1151463"/>
            <a:ext cx="1515979" cy="281923"/>
          </a:xfrm>
          <a:prstGeom prst="roundRect">
            <a:avLst/>
          </a:prstGeom>
          <a:solidFill>
            <a:srgbClr val="11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+mj-lt"/>
                <a:ea typeface="+mj-ea"/>
              </a:rPr>
              <a:t>Library</a:t>
            </a:r>
            <a:endParaRPr lang="ko-KR" altLang="en-US" sz="1400">
              <a:latin typeface="+mj-lt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27507" y="2778715"/>
            <a:ext cx="4319917" cy="1589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Library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하위에 생성</a:t>
            </a:r>
          </a:p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Documents, Parts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등의 아이템을 담을 수 있는 </a:t>
            </a: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/>
            </a:r>
            <a:b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</a:b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컨테이터</a:t>
            </a:r>
            <a:endParaRPr lang="ko-KR" altLang="en-US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Class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하위에 </a:t>
            </a: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sub-class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생성 가능</a:t>
            </a:r>
            <a:endParaRPr lang="en-US" altLang="ko-KR" sz="1400" smtClean="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25440" y="2645839"/>
            <a:ext cx="1515979" cy="281923"/>
          </a:xfrm>
          <a:prstGeom prst="roundRect">
            <a:avLst/>
          </a:prstGeom>
          <a:solidFill>
            <a:srgbClr val="1C5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+mj-lt"/>
                <a:ea typeface="+mj-ea"/>
              </a:rPr>
              <a:t>Class</a:t>
            </a:r>
            <a:endParaRPr lang="ko-KR" altLang="en-US" sz="140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11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Library </a:t>
            </a:r>
            <a:r>
              <a:rPr lang="en-US" altLang="ko-KR"/>
              <a:t>hierarchy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grpSp>
        <p:nvGrpSpPr>
          <p:cNvPr id="111" name="그룹 110"/>
          <p:cNvGrpSpPr/>
          <p:nvPr/>
        </p:nvGrpSpPr>
        <p:grpSpPr>
          <a:xfrm>
            <a:off x="492475" y="1010653"/>
            <a:ext cx="3321854" cy="3444469"/>
            <a:chOff x="492475" y="1010653"/>
            <a:chExt cx="3321854" cy="3444469"/>
          </a:xfrm>
        </p:grpSpPr>
        <p:sp>
          <p:nvSpPr>
            <p:cNvPr id="110" name="모서리가 둥근 직사각형 109"/>
            <p:cNvSpPr/>
            <p:nvPr/>
          </p:nvSpPr>
          <p:spPr>
            <a:xfrm>
              <a:off x="492475" y="1010653"/>
              <a:ext cx="3321854" cy="3444469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>
              <a:solidFill>
                <a:srgbClr val="979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766579" y="1326443"/>
              <a:ext cx="2718896" cy="2656626"/>
              <a:chOff x="4197302" y="1131575"/>
              <a:chExt cx="2718896" cy="2656626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4197302" y="1131575"/>
                <a:ext cx="1515979" cy="281923"/>
              </a:xfrm>
              <a:prstGeom prst="roundRect">
                <a:avLst/>
              </a:prstGeom>
              <a:solidFill>
                <a:srgbClr val="113A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Library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393508" y="1649371"/>
                <a:ext cx="1515979" cy="281923"/>
              </a:xfrm>
              <a:prstGeom prst="roundRect">
                <a:avLst/>
              </a:prstGeom>
              <a:solidFill>
                <a:srgbClr val="1C56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Class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5600858" y="2001754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Documents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607571" y="2310008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Parts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cxnSp>
            <p:nvCxnSpPr>
              <p:cNvPr id="17" name="꺾인 연결선 16"/>
              <p:cNvCxnSpPr>
                <a:stCxn id="6" idx="2"/>
                <a:endCxn id="13" idx="1"/>
              </p:cNvCxnSpPr>
              <p:nvPr/>
            </p:nvCxnSpPr>
            <p:spPr>
              <a:xfrm rot="16200000" flipH="1">
                <a:off x="4985983" y="1382807"/>
                <a:ext cx="376835" cy="438216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모서리가 둥근 직사각형 17"/>
              <p:cNvSpPr/>
              <p:nvPr/>
            </p:nvSpPr>
            <p:spPr>
              <a:xfrm>
                <a:off x="5400219" y="2809996"/>
                <a:ext cx="1515979" cy="281923"/>
              </a:xfrm>
              <a:prstGeom prst="roundRect">
                <a:avLst/>
              </a:prstGeom>
              <a:solidFill>
                <a:srgbClr val="1C56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Class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5607571" y="3198024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Documents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5614284" y="3506278"/>
                <a:ext cx="1101277" cy="281923"/>
              </a:xfrm>
              <a:prstGeom prst="roundRect">
                <a:avLst/>
              </a:prstGeom>
              <a:solidFill>
                <a:srgbClr val="349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mtClean="0">
                    <a:latin typeface="+mj-lt"/>
                    <a:ea typeface="+mj-ea"/>
                  </a:rPr>
                  <a:t>Parts</a:t>
                </a:r>
                <a:endParaRPr lang="ko-KR" altLang="en-US" sz="1200">
                  <a:latin typeface="+mj-lt"/>
                  <a:ea typeface="+mj-ea"/>
                </a:endParaRPr>
              </a:p>
            </p:txBody>
          </p:sp>
          <p:cxnSp>
            <p:nvCxnSpPr>
              <p:cNvPr id="29" name="꺾인 연결선 28"/>
              <p:cNvCxnSpPr>
                <a:endCxn id="14" idx="1"/>
              </p:cNvCxnSpPr>
              <p:nvPr/>
            </p:nvCxnSpPr>
            <p:spPr>
              <a:xfrm rot="16200000" flipH="1">
                <a:off x="5209651" y="1751509"/>
                <a:ext cx="355954" cy="426459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꺾인 연결선 39"/>
              <p:cNvCxnSpPr>
                <a:endCxn id="15" idx="1"/>
              </p:cNvCxnSpPr>
              <p:nvPr/>
            </p:nvCxnSpPr>
            <p:spPr>
              <a:xfrm rot="16200000" flipH="1">
                <a:off x="5088799" y="1932198"/>
                <a:ext cx="604370" cy="433174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꺾인 연결선 48"/>
              <p:cNvCxnSpPr>
                <a:stCxn id="6" idx="2"/>
                <a:endCxn id="18" idx="1"/>
              </p:cNvCxnSpPr>
              <p:nvPr/>
            </p:nvCxnSpPr>
            <p:spPr>
              <a:xfrm rot="16200000" flipH="1">
                <a:off x="4409025" y="1959764"/>
                <a:ext cx="1537460" cy="444927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endCxn id="27" idx="1"/>
              </p:cNvCxnSpPr>
              <p:nvPr/>
            </p:nvCxnSpPr>
            <p:spPr>
              <a:xfrm rot="16200000" flipH="1">
                <a:off x="5196971" y="2928385"/>
                <a:ext cx="388029" cy="433171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꺾인 연결선 58"/>
              <p:cNvCxnSpPr>
                <a:endCxn id="28" idx="1"/>
              </p:cNvCxnSpPr>
              <p:nvPr/>
            </p:nvCxnSpPr>
            <p:spPr>
              <a:xfrm rot="16200000" flipH="1">
                <a:off x="5046201" y="3079156"/>
                <a:ext cx="696283" cy="439884"/>
              </a:xfrm>
              <a:prstGeom prst="bentConnector2">
                <a:avLst/>
              </a:prstGeom>
              <a:ln w="12700">
                <a:solidFill>
                  <a:srgbClr val="9799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그룹 111"/>
          <p:cNvGrpSpPr/>
          <p:nvPr/>
        </p:nvGrpSpPr>
        <p:grpSpPr>
          <a:xfrm>
            <a:off x="4111362" y="1010653"/>
            <a:ext cx="4785131" cy="3444469"/>
            <a:chOff x="4111362" y="1010653"/>
            <a:chExt cx="4785131" cy="3444469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111362" y="1010653"/>
              <a:ext cx="4785131" cy="3444469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>
              <a:solidFill>
                <a:srgbClr val="979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4283242" y="1235233"/>
              <a:ext cx="4398421" cy="3001598"/>
              <a:chOff x="4620126" y="1077104"/>
              <a:chExt cx="4398421" cy="3001598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4620126" y="1077104"/>
                <a:ext cx="1445395" cy="1997604"/>
                <a:chOff x="4604770" y="974331"/>
                <a:chExt cx="1445395" cy="1997604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675" t="17285" r="33937"/>
                <a:stretch/>
              </p:blipFill>
              <p:spPr>
                <a:xfrm>
                  <a:off x="4604770" y="1262642"/>
                  <a:ext cx="1402539" cy="1537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78" name="직사각형 77"/>
                <p:cNvSpPr/>
                <p:nvPr/>
              </p:nvSpPr>
              <p:spPr>
                <a:xfrm>
                  <a:off x="4607742" y="1292536"/>
                  <a:ext cx="1442423" cy="288758"/>
                </a:xfrm>
                <a:prstGeom prst="rect">
                  <a:avLst/>
                </a:prstGeom>
                <a:noFill/>
                <a:ln>
                  <a:solidFill>
                    <a:srgbClr val="113A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4947630" y="974331"/>
                  <a:ext cx="7626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>
                      <a:solidFill>
                        <a:srgbClr val="113A61"/>
                      </a:solidFill>
                      <a:latin typeface="+mj-lt"/>
                      <a:ea typeface="+mj-ea"/>
                    </a:rPr>
                    <a:t>Library</a:t>
                  </a:r>
                  <a:endParaRPr lang="ko-KR" altLang="en-US" sz="1400">
                    <a:solidFill>
                      <a:srgbClr val="113A61"/>
                    </a:solidFill>
                    <a:latin typeface="+mj-lt"/>
                    <a:ea typeface="+mj-ea"/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4867633" y="1681594"/>
                  <a:ext cx="1182532" cy="961709"/>
                </a:xfrm>
                <a:prstGeom prst="rect">
                  <a:avLst/>
                </a:prstGeom>
                <a:noFill/>
                <a:ln>
                  <a:solidFill>
                    <a:srgbClr val="1C568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160359" y="2664158"/>
                  <a:ext cx="59663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smtClean="0">
                      <a:solidFill>
                        <a:srgbClr val="1C568B"/>
                      </a:solidFill>
                      <a:latin typeface="+mj-lt"/>
                      <a:ea typeface="+mj-ea"/>
                    </a:rPr>
                    <a:t>Class</a:t>
                  </a:r>
                  <a:endParaRPr lang="ko-KR" altLang="en-US" sz="1400">
                    <a:solidFill>
                      <a:srgbClr val="1C568B"/>
                    </a:solidFill>
                    <a:latin typeface="+mj-lt"/>
                    <a:ea typeface="+mj-ea"/>
                  </a:endParaRPr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6255300" y="1784367"/>
                <a:ext cx="2763247" cy="2294335"/>
                <a:chOff x="6266293" y="1655367"/>
                <a:chExt cx="2763247" cy="2294335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6266293" y="1655367"/>
                  <a:ext cx="2763247" cy="1951389"/>
                </a:xfrm>
                <a:prstGeom prst="rect">
                  <a:avLst/>
                </a:prstGeom>
                <a:solidFill>
                  <a:srgbClr val="3495D2">
                    <a:alpha val="34902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7" name="그림 7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5931" b="51297"/>
                <a:stretch/>
              </p:blipFill>
              <p:spPr>
                <a:xfrm>
                  <a:off x="6449552" y="2399474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pic>
              <p:nvPicPr>
                <p:cNvPr id="83" name="그림 8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77229"/>
                <a:stretch/>
              </p:blipFill>
              <p:spPr>
                <a:xfrm>
                  <a:off x="6449552" y="1809297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1507" b="25722"/>
                <a:stretch/>
              </p:blipFill>
              <p:spPr>
                <a:xfrm>
                  <a:off x="6449552" y="2992164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7340684" y="3641925"/>
                  <a:ext cx="61446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smtClean="0">
                      <a:solidFill>
                        <a:srgbClr val="3495D2"/>
                      </a:solidFill>
                      <a:latin typeface="+mj-lt"/>
                      <a:ea typeface="+mj-ea"/>
                    </a:rPr>
                    <a:t>Parts</a:t>
                  </a:r>
                  <a:endParaRPr lang="ko-KR" altLang="en-US" sz="1400">
                    <a:solidFill>
                      <a:srgbClr val="3495D2"/>
                    </a:solidFill>
                    <a:latin typeface="+mj-lt"/>
                    <a:ea typeface="+mj-ea"/>
                  </a:endParaRPr>
                </a:p>
              </p:txBody>
            </p:sp>
          </p:grpSp>
          <p:sp>
            <p:nvSpPr>
              <p:cNvPr id="91" name="직사각형 90"/>
              <p:cNvSpPr/>
              <p:nvPr/>
            </p:nvSpPr>
            <p:spPr>
              <a:xfrm>
                <a:off x="4882989" y="1787483"/>
                <a:ext cx="1182532" cy="270680"/>
              </a:xfrm>
              <a:prstGeom prst="rect">
                <a:avLst/>
              </a:prstGeom>
              <a:solidFill>
                <a:srgbClr val="3495D2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024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Attribute Groups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2475" y="1010653"/>
            <a:ext cx="3321854" cy="3444469"/>
          </a:xfrm>
          <a:prstGeom prst="roundRect">
            <a:avLst>
              <a:gd name="adj" fmla="val 7086"/>
            </a:avLst>
          </a:prstGeom>
          <a:solidFill>
            <a:schemeClr val="bg1"/>
          </a:solidFill>
          <a:ln>
            <a:solidFill>
              <a:srgbClr val="9799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27507" y="1284338"/>
            <a:ext cx="4319917" cy="245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그룹화된 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표준 속성</a:t>
            </a:r>
            <a:r>
              <a:rPr lang="en-US" altLang="ko-KR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(standard attributes</a:t>
            </a: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)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 리스트</a:t>
            </a:r>
            <a:endParaRPr lang="en-US" altLang="ko-KR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속성 그룹을 클래스에 할당하여 다른 클래스와의 </a:t>
            </a:r>
            <a: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/>
            </a:r>
            <a:br>
              <a:rPr lang="en-US" altLang="ko-KR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</a:b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고유성을 정의</a:t>
            </a:r>
            <a:endParaRPr lang="en-US" altLang="ko-KR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  <a:p>
            <a:pPr marL="285750" lvl="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클래스에 할당된 속성은 해당 클래스의 객체에 의해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획득 및 하위 클래스로 상속됨</a:t>
            </a:r>
            <a:endParaRPr lang="en-US" altLang="ko-KR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  <a:p>
            <a:pPr marL="285750" indent="-285750" defTabSz="9144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클래스에 할당된 속성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그룹</a:t>
            </a:r>
            <a:r>
              <a: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으로 </a:t>
            </a:r>
            <a:r>
              <a:rPr lang="ko-KR" altLang="en-US" sz="1400" smtClean="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3ds Light"/>
              </a:rPr>
              <a:t>객체 분류 가능</a:t>
            </a:r>
            <a:endParaRPr lang="en-US" altLang="ko-KR" sz="140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3ds Light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25440" y="1151463"/>
            <a:ext cx="1976656" cy="28192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+mj-lt"/>
                <a:ea typeface="+mj-ea"/>
              </a:rPr>
              <a:t>Attribute Groups</a:t>
            </a:r>
            <a:endParaRPr lang="ko-KR" altLang="en-US" sz="1400">
              <a:latin typeface="+mj-lt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12964" y="1823101"/>
            <a:ext cx="1515979" cy="28192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Bolt</a:t>
            </a:r>
            <a:endParaRPr lang="ko-KR" altLang="en-US" sz="1200">
              <a:latin typeface="+mj-lt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09171" y="2340897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Diameter</a:t>
            </a:r>
            <a:endParaRPr lang="ko-KR" altLang="en-US" sz="1200">
              <a:latin typeface="+mj-lt"/>
              <a:ea typeface="+mj-ea"/>
            </a:endParaRPr>
          </a:p>
        </p:txBody>
      </p:sp>
      <p:cxnSp>
        <p:nvCxnSpPr>
          <p:cNvPr id="30" name="꺾인 연결선 29"/>
          <p:cNvCxnSpPr>
            <a:stCxn id="27" idx="2"/>
            <a:endCxn id="29" idx="1"/>
          </p:cNvCxnSpPr>
          <p:nvPr/>
        </p:nvCxnSpPr>
        <p:spPr>
          <a:xfrm rot="16200000" flipH="1">
            <a:off x="1701645" y="2074332"/>
            <a:ext cx="376835" cy="438217"/>
          </a:xfrm>
          <a:prstGeom prst="bentConnector2">
            <a:avLst/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rot="16200000" flipH="1">
            <a:off x="1664989" y="2484251"/>
            <a:ext cx="664209" cy="652280"/>
          </a:xfrm>
          <a:prstGeom prst="bentConnector3">
            <a:avLst>
              <a:gd name="adj1" fmla="val 113671"/>
            </a:avLst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2103291" y="2727626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Length</a:t>
            </a:r>
            <a:endParaRPr lang="ko-KR" altLang="en-US" sz="1200">
              <a:latin typeface="+mj-lt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03290" y="3113494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Material</a:t>
            </a:r>
            <a:endParaRPr lang="ko-KR" altLang="en-US" sz="1200">
              <a:latin typeface="+mj-lt"/>
              <a:ea typeface="+mj-ea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 rot="16200000" flipH="1">
            <a:off x="1701645" y="2482290"/>
            <a:ext cx="376835" cy="438216"/>
          </a:xfrm>
          <a:prstGeom prst="bentConnector2">
            <a:avLst/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12963" y="1467014"/>
            <a:ext cx="1515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solidFill>
                  <a:srgbClr val="1C568B"/>
                </a:solidFill>
                <a:latin typeface="+mj-lt"/>
                <a:ea typeface="+mj-ea"/>
              </a:rPr>
              <a:t>Attribute Group</a:t>
            </a:r>
            <a:endParaRPr lang="ko-KR" altLang="en-US" sz="1400">
              <a:solidFill>
                <a:srgbClr val="1C568B"/>
              </a:solidFill>
              <a:latin typeface="+mj-lt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03290" y="3435268"/>
            <a:ext cx="119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solidFill>
                  <a:srgbClr val="1C568B"/>
                </a:solidFill>
                <a:latin typeface="+mj-lt"/>
                <a:ea typeface="+mj-ea"/>
              </a:rPr>
              <a:t>Attribute</a:t>
            </a:r>
            <a:endParaRPr lang="ko-KR" altLang="en-US" sz="1400">
              <a:solidFill>
                <a:srgbClr val="1C568B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94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Attribute </a:t>
            </a:r>
            <a:r>
              <a:rPr lang="en-US" altLang="ko-KR" smtClean="0"/>
              <a:t>Groups </a:t>
            </a:r>
            <a:r>
              <a:rPr lang="ko-KR" altLang="en-US" smtClean="0"/>
              <a:t>↔ </a:t>
            </a:r>
            <a:r>
              <a:rPr lang="en-US" altLang="ko-KR" smtClean="0"/>
              <a:t>Class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2475" y="1010653"/>
            <a:ext cx="3321854" cy="3444469"/>
          </a:xfrm>
          <a:prstGeom prst="roundRect">
            <a:avLst>
              <a:gd name="adj" fmla="val 7086"/>
            </a:avLst>
          </a:prstGeom>
          <a:solidFill>
            <a:schemeClr val="bg1"/>
          </a:solidFill>
          <a:ln>
            <a:solidFill>
              <a:srgbClr val="9799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912964" y="1823101"/>
            <a:ext cx="1515979" cy="28192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Bolt</a:t>
            </a:r>
            <a:endParaRPr lang="ko-KR" altLang="en-US" sz="1200">
              <a:latin typeface="+mj-lt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09171" y="2340897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Diameter</a:t>
            </a:r>
            <a:endParaRPr lang="ko-KR" altLang="en-US" sz="1200">
              <a:latin typeface="+mj-lt"/>
              <a:ea typeface="+mj-ea"/>
            </a:endParaRPr>
          </a:p>
        </p:txBody>
      </p:sp>
      <p:cxnSp>
        <p:nvCxnSpPr>
          <p:cNvPr id="30" name="꺾인 연결선 29"/>
          <p:cNvCxnSpPr>
            <a:stCxn id="27" idx="2"/>
            <a:endCxn id="29" idx="1"/>
          </p:cNvCxnSpPr>
          <p:nvPr/>
        </p:nvCxnSpPr>
        <p:spPr>
          <a:xfrm rot="16200000" flipH="1">
            <a:off x="1701645" y="2074332"/>
            <a:ext cx="376835" cy="438217"/>
          </a:xfrm>
          <a:prstGeom prst="bentConnector2">
            <a:avLst/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rot="16200000" flipH="1">
            <a:off x="1664989" y="2484251"/>
            <a:ext cx="664209" cy="652280"/>
          </a:xfrm>
          <a:prstGeom prst="bentConnector3">
            <a:avLst>
              <a:gd name="adj1" fmla="val 113671"/>
            </a:avLst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2103291" y="2727626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Length</a:t>
            </a:r>
            <a:endParaRPr lang="ko-KR" altLang="en-US" sz="1200">
              <a:latin typeface="+mj-lt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03290" y="3113494"/>
            <a:ext cx="1192128" cy="281923"/>
          </a:xfrm>
          <a:prstGeom prst="roundRect">
            <a:avLst/>
          </a:prstGeom>
          <a:solidFill>
            <a:srgbClr val="8F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+mj-lt"/>
                <a:ea typeface="+mj-ea"/>
              </a:rPr>
              <a:t>Material</a:t>
            </a:r>
            <a:endParaRPr lang="ko-KR" altLang="en-US" sz="1200">
              <a:latin typeface="+mj-lt"/>
              <a:ea typeface="+mj-ea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 rot="16200000" flipH="1">
            <a:off x="1701645" y="2482290"/>
            <a:ext cx="376835" cy="438216"/>
          </a:xfrm>
          <a:prstGeom prst="bentConnector2">
            <a:avLst/>
          </a:prstGeom>
          <a:ln w="12700">
            <a:solidFill>
              <a:srgbClr val="97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12963" y="1467014"/>
            <a:ext cx="1515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solidFill>
                  <a:srgbClr val="1C568B"/>
                </a:solidFill>
                <a:latin typeface="+mj-lt"/>
                <a:ea typeface="+mj-ea"/>
              </a:rPr>
              <a:t>Attribute Group</a:t>
            </a:r>
            <a:endParaRPr lang="ko-KR" altLang="en-US" sz="1400">
              <a:solidFill>
                <a:srgbClr val="1C568B"/>
              </a:solidFill>
              <a:latin typeface="+mj-lt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03290" y="3435268"/>
            <a:ext cx="119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solidFill>
                  <a:srgbClr val="1C568B"/>
                </a:solidFill>
                <a:latin typeface="+mj-lt"/>
                <a:ea typeface="+mj-ea"/>
              </a:rPr>
              <a:t>Attribute</a:t>
            </a:r>
            <a:endParaRPr lang="ko-KR" altLang="en-US" sz="1400">
              <a:solidFill>
                <a:srgbClr val="1C568B"/>
              </a:solidFill>
              <a:latin typeface="+mj-lt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111362" y="1010653"/>
            <a:ext cx="4785131" cy="3444469"/>
            <a:chOff x="4111362" y="1010653"/>
            <a:chExt cx="4785131" cy="34444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111362" y="1010653"/>
              <a:ext cx="4785131" cy="3444469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>
              <a:solidFill>
                <a:srgbClr val="979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283242" y="1235233"/>
              <a:ext cx="4398421" cy="3001598"/>
              <a:chOff x="4620126" y="1077104"/>
              <a:chExt cx="4398421" cy="3001598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4620126" y="1077104"/>
                <a:ext cx="1445395" cy="1997604"/>
                <a:chOff x="4604770" y="974331"/>
                <a:chExt cx="1445395" cy="1997604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675" t="17285" r="33937"/>
                <a:stretch/>
              </p:blipFill>
              <p:spPr>
                <a:xfrm>
                  <a:off x="4604770" y="1262642"/>
                  <a:ext cx="1402539" cy="1537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9" name="직사각형 38"/>
                <p:cNvSpPr/>
                <p:nvPr/>
              </p:nvSpPr>
              <p:spPr>
                <a:xfrm>
                  <a:off x="4607742" y="1292536"/>
                  <a:ext cx="1442423" cy="288758"/>
                </a:xfrm>
                <a:prstGeom prst="rect">
                  <a:avLst/>
                </a:prstGeom>
                <a:noFill/>
                <a:ln>
                  <a:solidFill>
                    <a:srgbClr val="113A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4947630" y="974331"/>
                  <a:ext cx="7626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>
                      <a:solidFill>
                        <a:srgbClr val="113A61"/>
                      </a:solidFill>
                      <a:latin typeface="+mj-lt"/>
                      <a:ea typeface="+mj-ea"/>
                    </a:rPr>
                    <a:t>Library</a:t>
                  </a:r>
                  <a:endParaRPr lang="ko-KR" altLang="en-US" sz="1400">
                    <a:solidFill>
                      <a:srgbClr val="113A61"/>
                    </a:solidFill>
                    <a:latin typeface="+mj-lt"/>
                    <a:ea typeface="+mj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4867633" y="1681594"/>
                  <a:ext cx="1182532" cy="961709"/>
                </a:xfrm>
                <a:prstGeom prst="rect">
                  <a:avLst/>
                </a:prstGeom>
                <a:noFill/>
                <a:ln>
                  <a:solidFill>
                    <a:srgbClr val="1C568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160359" y="2664158"/>
                  <a:ext cx="59663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smtClean="0">
                      <a:solidFill>
                        <a:srgbClr val="1C568B"/>
                      </a:solidFill>
                      <a:latin typeface="+mj-lt"/>
                      <a:ea typeface="+mj-ea"/>
                    </a:rPr>
                    <a:t>Class</a:t>
                  </a:r>
                  <a:endParaRPr lang="ko-KR" altLang="en-US" sz="1400">
                    <a:solidFill>
                      <a:srgbClr val="1C568B"/>
                    </a:solidFill>
                    <a:latin typeface="+mj-lt"/>
                    <a:ea typeface="+mj-ea"/>
                  </a:endParaRPr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6255300" y="1784367"/>
                <a:ext cx="2763247" cy="2294335"/>
                <a:chOff x="6266293" y="1655367"/>
                <a:chExt cx="2763247" cy="2294335"/>
              </a:xfrm>
            </p:grpSpPr>
            <p:sp>
              <p:nvSpPr>
                <p:cNvPr id="22" name="직사각형 21"/>
                <p:cNvSpPr/>
                <p:nvPr/>
              </p:nvSpPr>
              <p:spPr>
                <a:xfrm>
                  <a:off x="6266293" y="1655367"/>
                  <a:ext cx="2763247" cy="1951389"/>
                </a:xfrm>
                <a:prstGeom prst="rect">
                  <a:avLst/>
                </a:prstGeom>
                <a:solidFill>
                  <a:srgbClr val="3495D2">
                    <a:alpha val="34902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5931" b="51297"/>
                <a:stretch/>
              </p:blipFill>
              <p:spPr>
                <a:xfrm>
                  <a:off x="6449552" y="2399474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7229"/>
                <a:stretch/>
              </p:blipFill>
              <p:spPr>
                <a:xfrm>
                  <a:off x="6449552" y="1809297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1507" b="25722"/>
                <a:stretch/>
              </p:blipFill>
              <p:spPr>
                <a:xfrm>
                  <a:off x="6449552" y="2992164"/>
                  <a:ext cx="2381210" cy="490471"/>
                </a:xfrm>
                <a:prstGeom prst="rect">
                  <a:avLst/>
                </a:prstGeom>
                <a:noFill/>
                <a:ln w="12700">
                  <a:solidFill>
                    <a:srgbClr val="3495D2"/>
                  </a:solidFill>
                </a:ln>
              </p:spPr>
            </p:pic>
            <p:sp>
              <p:nvSpPr>
                <p:cNvPr id="36" name="직사각형 35"/>
                <p:cNvSpPr/>
                <p:nvPr/>
              </p:nvSpPr>
              <p:spPr>
                <a:xfrm>
                  <a:off x="7340684" y="3641925"/>
                  <a:ext cx="61446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smtClean="0">
                      <a:solidFill>
                        <a:srgbClr val="3495D2"/>
                      </a:solidFill>
                      <a:latin typeface="+mj-lt"/>
                      <a:ea typeface="+mj-ea"/>
                    </a:rPr>
                    <a:t>Parts</a:t>
                  </a:r>
                  <a:endParaRPr lang="ko-KR" altLang="en-US" sz="1400">
                    <a:solidFill>
                      <a:srgbClr val="3495D2"/>
                    </a:solidFill>
                    <a:latin typeface="+mj-lt"/>
                    <a:ea typeface="+mj-ea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882989" y="1787483"/>
                <a:ext cx="1182532" cy="270680"/>
              </a:xfrm>
              <a:prstGeom prst="rect">
                <a:avLst/>
              </a:prstGeom>
              <a:solidFill>
                <a:srgbClr val="3495D2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" name="구부러진 연결선 8"/>
          <p:cNvCxnSpPr>
            <a:stCxn id="27" idx="3"/>
          </p:cNvCxnSpPr>
          <p:nvPr/>
        </p:nvCxnSpPr>
        <p:spPr>
          <a:xfrm>
            <a:off x="2428943" y="1964063"/>
            <a:ext cx="2117162" cy="140960"/>
          </a:xfrm>
          <a:prstGeom prst="curvedConnector3">
            <a:avLst>
              <a:gd name="adj1" fmla="val 49244"/>
            </a:avLst>
          </a:prstGeom>
          <a:ln w="28575">
            <a:solidFill>
              <a:schemeClr val="accent6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569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Role: Classification Manager</a:t>
            </a:r>
            <a:endParaRPr lang="ko-KR" altLang="en-US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46628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2. </a:t>
            </a:r>
            <a:r>
              <a:rPr lang="en-US" altLang="ko-KR" b="1">
                <a:latin typeface="+mj-lt"/>
              </a:rPr>
              <a:t>Manage the Attribute Groups</a:t>
            </a:r>
            <a:endParaRPr lang="ko-KR" altLang="en-US" b="1">
              <a:latin typeface="+mj-lt"/>
            </a:endParaRPr>
          </a:p>
        </p:txBody>
      </p:sp>
      <p:sp>
        <p:nvSpPr>
          <p:cNvPr id="16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2981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3. Access </a:t>
            </a:r>
            <a:r>
              <a:rPr lang="en-US" altLang="ko-KR">
                <a:latin typeface="+mj-lt"/>
              </a:rPr>
              <a:t>Classified Content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902754"/>
            <a:ext cx="5100689" cy="389513"/>
          </a:xfrm>
          <a:noFill/>
        </p:spPr>
        <p:txBody>
          <a:bodyPr/>
          <a:lstStyle/>
          <a:p>
            <a:r>
              <a:rPr lang="en-US" altLang="ko-KR" b="1" smtClean="0">
                <a:latin typeface="+mj-lt"/>
              </a:rPr>
              <a:t>Step 1. </a:t>
            </a:r>
            <a:r>
              <a:rPr lang="en-US" altLang="ko-KR" b="1">
                <a:latin typeface="+mj-lt"/>
              </a:rPr>
              <a:t>Create a library hierarchy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9224"/>
            <a:ext cx="5231266" cy="389513"/>
          </a:xfrm>
          <a:solidFill>
            <a:srgbClr val="0F5486"/>
          </a:solidFill>
        </p:spPr>
        <p:txBody>
          <a:bodyPr/>
          <a:lstStyle/>
          <a:p>
            <a:r>
              <a:rPr lang="en-US" altLang="ko-KR" smtClean="0">
                <a:solidFill>
                  <a:schemeClr val="bg1"/>
                </a:solidFill>
                <a:latin typeface="+mj-lt"/>
              </a:rPr>
              <a:t>Hands on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86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Step 1</a:t>
            </a:r>
            <a:br>
              <a:rPr lang="en-US" altLang="ko-KR" smtClean="0"/>
            </a:br>
            <a:r>
              <a:rPr lang="en-US" altLang="ko-KR" sz="2400"/>
              <a:t>Create a library hierarchy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59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Hands-on Flow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Step </a:t>
            </a:r>
            <a:r>
              <a:rPr lang="en-US" altLang="ko-KR" smtClean="0"/>
              <a:t>1. Create </a:t>
            </a:r>
            <a:r>
              <a:rPr lang="en-US" altLang="ko-KR"/>
              <a:t>a library hierarchy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U-Turn Arrow 28"/>
          <p:cNvSpPr/>
          <p:nvPr/>
        </p:nvSpPr>
        <p:spPr>
          <a:xfrm rot="5400000">
            <a:off x="3057455" y="-1013853"/>
            <a:ext cx="2291101" cy="7424918"/>
          </a:xfrm>
          <a:prstGeom prst="uturnArrow">
            <a:avLst>
              <a:gd name="adj1" fmla="val 12729"/>
              <a:gd name="adj2" fmla="val 12269"/>
              <a:gd name="adj3" fmla="val 10984"/>
              <a:gd name="adj4" fmla="val 440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38"/>
          <p:cNvSpPr/>
          <p:nvPr/>
        </p:nvSpPr>
        <p:spPr>
          <a:xfrm>
            <a:off x="4464470" y="348622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606064" y="1606393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993" y="1250959"/>
            <a:ext cx="2028835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Library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Oval 81"/>
          <p:cNvSpPr/>
          <p:nvPr/>
        </p:nvSpPr>
        <p:spPr>
          <a:xfrm>
            <a:off x="1545057" y="3479794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2" name="Oval 113"/>
          <p:cNvSpPr/>
          <p:nvPr/>
        </p:nvSpPr>
        <p:spPr>
          <a:xfrm>
            <a:off x="717248" y="1604086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6618" y="1244618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Library Maturity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변경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9316" y="3107957"/>
            <a:ext cx="20303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916" y="3107957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 Maturity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변경</a:t>
            </a:r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93" y="1704615"/>
            <a:ext cx="2277598" cy="914386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37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16" y="3535796"/>
            <a:ext cx="2030321" cy="104371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18" y="1704615"/>
            <a:ext cx="2277598" cy="914386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l="18375" t="28546" r="18375" b="12941"/>
          <a:stretch/>
        </p:blipFill>
        <p:spPr>
          <a:xfrm>
            <a:off x="4555910" y="2030773"/>
            <a:ext cx="1109169" cy="416001"/>
          </a:xfrm>
          <a:prstGeom prst="rect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2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3" y="3535796"/>
            <a:ext cx="2030321" cy="1043712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l="18375" t="28546" r="18375" b="12941"/>
          <a:stretch/>
        </p:blipFill>
        <p:spPr>
          <a:xfrm>
            <a:off x="2459243" y="3965902"/>
            <a:ext cx="1109169" cy="416001"/>
          </a:xfrm>
          <a:prstGeom prst="rect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rcRect l="4628" t="61232" r="51437" b="3862"/>
          <a:stretch/>
        </p:blipFill>
        <p:spPr>
          <a:xfrm>
            <a:off x="7140108" y="266056"/>
            <a:ext cx="1610993" cy="666618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57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1-1. Library</a:t>
            </a:r>
            <a:r>
              <a:rPr lang="en-US" altLang="ko-KR" b="1" smtClean="0"/>
              <a:t> </a:t>
            </a:r>
            <a:r>
              <a:rPr lang="ko-KR" altLang="en-US" b="1" smtClean="0"/>
              <a:t>생성</a:t>
            </a:r>
            <a:endParaRPr lang="ko-KR" altLang="en-US" b="1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grpSp>
        <p:nvGrpSpPr>
          <p:cNvPr id="15" name="그룹 14"/>
          <p:cNvGrpSpPr/>
          <p:nvPr/>
        </p:nvGrpSpPr>
        <p:grpSpPr>
          <a:xfrm>
            <a:off x="382937" y="999306"/>
            <a:ext cx="8368164" cy="3359563"/>
            <a:chOff x="1474786" y="1323671"/>
            <a:chExt cx="5929035" cy="2380327"/>
          </a:xfrm>
        </p:grpSpPr>
        <p:pic>
          <p:nvPicPr>
            <p:cNvPr id="1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4786" y="1323671"/>
              <a:ext cx="5929035" cy="23803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3712172" y="1859594"/>
              <a:ext cx="1322875" cy="21806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87722"/>
                  </a:solidFill>
                  <a:latin typeface="+mj-lt"/>
                </a:rPr>
                <a:t>Create New Library</a:t>
              </a:r>
            </a:p>
          </p:txBody>
        </p:sp>
        <p:cxnSp>
          <p:nvCxnSpPr>
            <p:cNvPr id="18" name="Elbow Connector 22"/>
            <p:cNvCxnSpPr>
              <a:stCxn id="19" idx="2"/>
              <a:endCxn id="17" idx="3"/>
            </p:cNvCxnSpPr>
            <p:nvPr/>
          </p:nvCxnSpPr>
          <p:spPr>
            <a:xfrm rot="10800000">
              <a:off x="5035047" y="1968628"/>
              <a:ext cx="202585" cy="811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/>
            <p:cNvSpPr/>
            <p:nvPr/>
          </p:nvSpPr>
          <p:spPr>
            <a:xfrm rot="5400000">
              <a:off x="5257448" y="1958554"/>
              <a:ext cx="142895" cy="182527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Rectangle 30"/>
            <p:cNvSpPr/>
            <p:nvPr/>
          </p:nvSpPr>
          <p:spPr>
            <a:xfrm>
              <a:off x="3005844" y="2344926"/>
              <a:ext cx="1100898" cy="979117"/>
            </a:xfrm>
            <a:prstGeom prst="rect">
              <a:avLst/>
            </a:prstGeom>
            <a:noFill/>
            <a:ln w="1905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2671" y="3412621"/>
              <a:ext cx="1286212" cy="21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List of Libraries</a:t>
              </a:r>
            </a:p>
          </p:txBody>
        </p:sp>
        <p:cxnSp>
          <p:nvCxnSpPr>
            <p:cNvPr id="22" name="Elbow Connector 36"/>
            <p:cNvCxnSpPr>
              <a:stCxn id="20" idx="2"/>
              <a:endCxn id="21" idx="1"/>
            </p:cNvCxnSpPr>
            <p:nvPr/>
          </p:nvCxnSpPr>
          <p:spPr>
            <a:xfrm rot="16200000" flipH="1">
              <a:off x="3805677" y="3074660"/>
              <a:ext cx="197612" cy="696377"/>
            </a:xfrm>
            <a:prstGeom prst="bentConnector2">
              <a:avLst/>
            </a:prstGeom>
            <a:ln w="95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4628" t="61232" r="51437" b="386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00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4"/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b="916"/>
          <a:stretch/>
        </p:blipFill>
        <p:spPr>
          <a:xfrm>
            <a:off x="388066" y="999306"/>
            <a:ext cx="8363035" cy="3359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1-2. Library Maturity </a:t>
            </a:r>
            <a:r>
              <a:rPr lang="ko-KR" altLang="en-US" b="1" smtClean="0"/>
              <a:t>변경</a:t>
            </a:r>
            <a:endParaRPr lang="ko-KR" altLang="en-US" b="1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6" name="Rectangle 30"/>
          <p:cNvSpPr/>
          <p:nvPr/>
        </p:nvSpPr>
        <p:spPr>
          <a:xfrm>
            <a:off x="7110811" y="1820875"/>
            <a:ext cx="273777" cy="259293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5283" y="1538499"/>
            <a:ext cx="1867089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smtClean="0">
                <a:solidFill>
                  <a:srgbClr val="E87722"/>
                </a:solidFill>
                <a:latin typeface="+mj-lt"/>
              </a:rPr>
              <a:t>Change Maturity</a:t>
            </a:r>
            <a:endParaRPr lang="en-US" sz="1400" dirty="0">
              <a:solidFill>
                <a:srgbClr val="E87722"/>
              </a:solidFill>
              <a:latin typeface="+mj-lt"/>
            </a:endParaRPr>
          </a:p>
        </p:txBody>
      </p:sp>
      <p:cxnSp>
        <p:nvCxnSpPr>
          <p:cNvPr id="9" name="Elbow Connector 22"/>
          <p:cNvCxnSpPr>
            <a:stCxn id="6" idx="0"/>
            <a:endCxn id="8" idx="3"/>
          </p:cNvCxnSpPr>
          <p:nvPr/>
        </p:nvCxnSpPr>
        <p:spPr>
          <a:xfrm rot="16200000" flipV="1">
            <a:off x="6950793" y="1523968"/>
            <a:ext cx="128487" cy="465328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8375" t="28546" r="18375" b="12941"/>
          <a:stretch/>
        </p:blipFill>
        <p:spPr>
          <a:xfrm>
            <a:off x="2861637" y="2928028"/>
            <a:ext cx="4738743" cy="177729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 rotWithShape="1">
          <a:blip r:embed="rId5"/>
          <a:srcRect l="5461" t="18883" r="9935" b="16901"/>
          <a:stretch/>
        </p:blipFill>
        <p:spPr>
          <a:xfrm>
            <a:off x="3757847" y="3239055"/>
            <a:ext cx="3248336" cy="943650"/>
          </a:xfrm>
          <a:prstGeom prst="rect">
            <a:avLst/>
          </a:prstGeom>
        </p:spPr>
      </p:pic>
      <p:sp>
        <p:nvSpPr>
          <p:cNvPr id="14" name="Rectangular Callout 6"/>
          <p:cNvSpPr/>
          <p:nvPr/>
        </p:nvSpPr>
        <p:spPr>
          <a:xfrm>
            <a:off x="3215874" y="4225445"/>
            <a:ext cx="1494564" cy="790905"/>
          </a:xfrm>
          <a:prstGeom prst="wedgeRectCallout">
            <a:avLst>
              <a:gd name="adj1" fmla="val -3211"/>
              <a:gd name="adj2" fmla="val -104802"/>
            </a:avLst>
          </a:prstGeom>
          <a:solidFill>
            <a:srgbClr val="C61CC6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087"/>
            <a:r>
              <a:rPr lang="en-US" sz="1500" b="1" dirty="0">
                <a:solidFill>
                  <a:schemeClr val="bg1"/>
                </a:solidFill>
                <a:latin typeface="Arial Narrow"/>
              </a:rPr>
              <a:t>Inactive:</a:t>
            </a:r>
          </a:p>
          <a:p>
            <a:pPr algn="ctr" defTabSz="923087"/>
            <a:r>
              <a:rPr lang="ko-KR" alt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처음 생성된 상태</a:t>
            </a:r>
            <a:endParaRPr lang="en-US" altLang="ko-KR" sz="1200" smtClean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 defTabSz="923087"/>
            <a:r>
              <a:rPr 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Leader</a:t>
            </a:r>
            <a:r>
              <a:rPr lang="ko-KR" alt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만 접근 가능</a:t>
            </a:r>
            <a:endParaRPr lang="en-US" sz="12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ular Callout 7"/>
          <p:cNvSpPr/>
          <p:nvPr/>
        </p:nvSpPr>
        <p:spPr>
          <a:xfrm>
            <a:off x="4857740" y="4225444"/>
            <a:ext cx="1143392" cy="790905"/>
          </a:xfrm>
          <a:prstGeom prst="wedgeRectCallout">
            <a:avLst>
              <a:gd name="adj1" fmla="val 7331"/>
              <a:gd name="adj2" fmla="val -112355"/>
            </a:avLst>
          </a:prstGeom>
          <a:solidFill>
            <a:srgbClr val="538797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087"/>
            <a:r>
              <a:rPr lang="en-US" sz="1500" b="1" dirty="0">
                <a:solidFill>
                  <a:schemeClr val="bg1"/>
                </a:solidFill>
                <a:latin typeface="Arial Narrow"/>
              </a:rPr>
              <a:t>Active:</a:t>
            </a:r>
          </a:p>
          <a:p>
            <a:pPr algn="ctr" defTabSz="923087"/>
            <a:r>
              <a:rPr lang="ko-KR" altLang="en-US" sz="120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모든 유저가 </a:t>
            </a:r>
            <a:r>
              <a:rPr lang="en-US" altLang="ko-KR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/>
            </a:r>
            <a:br>
              <a:rPr lang="en-US" altLang="ko-KR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</a:br>
            <a:r>
              <a:rPr lang="ko-KR" altLang="en-US" sz="1200" smtClean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볼 </a:t>
            </a:r>
            <a:r>
              <a:rPr lang="ko-KR" altLang="en-US" sz="120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 있는 상태</a:t>
            </a:r>
            <a:endParaRPr lang="en-US" sz="12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Rectangular Callout 8"/>
          <p:cNvSpPr/>
          <p:nvPr/>
        </p:nvSpPr>
        <p:spPr>
          <a:xfrm>
            <a:off x="6148434" y="4225445"/>
            <a:ext cx="1234929" cy="790904"/>
          </a:xfrm>
          <a:prstGeom prst="wedgeRectCallout">
            <a:avLst>
              <a:gd name="adj1" fmla="val -23476"/>
              <a:gd name="adj2" fmla="val -107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087"/>
            <a:r>
              <a:rPr lang="en-US" sz="1500" b="1" dirty="0">
                <a:solidFill>
                  <a:schemeClr val="tx1"/>
                </a:solidFill>
                <a:latin typeface="Arial Narrow"/>
              </a:rPr>
              <a:t>Obsolete:</a:t>
            </a:r>
          </a:p>
          <a:p>
            <a:pPr algn="ctr" defTabSz="923087"/>
            <a:r>
              <a:rPr lang="ko-KR" altLang="en-US" sz="12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더 이상 사용하지 않는 상태</a:t>
            </a:r>
            <a:endParaRPr lang="en-US" sz="1200" dirty="0">
              <a:solidFill>
                <a:srgbClr val="0F548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4628" t="61232" r="51437" b="386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73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Library Maturity </a:t>
            </a:r>
            <a:r>
              <a:rPr lang="ko-KR" altLang="en-US" b="1"/>
              <a:t>변경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내용 개체 틀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382937" y="999306"/>
            <a:ext cx="8368164" cy="339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95" y="2601008"/>
            <a:ext cx="500214" cy="189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628" t="61232" r="51437" b="386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직사각형 9"/>
          <p:cNvSpPr/>
          <p:nvPr/>
        </p:nvSpPr>
        <p:spPr>
          <a:xfrm>
            <a:off x="4960595" y="2581958"/>
            <a:ext cx="745811" cy="25776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569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Role: Classification Manager</a:t>
            </a:r>
            <a:endParaRPr lang="ko-KR" altLang="en-US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46628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2. </a:t>
            </a:r>
            <a:r>
              <a:rPr lang="en-US" altLang="ko-KR" b="1">
                <a:latin typeface="+mj-lt"/>
              </a:rPr>
              <a:t>Manage the Attribute Groups</a:t>
            </a:r>
            <a:endParaRPr lang="ko-KR" altLang="en-US" b="1">
              <a:latin typeface="+mj-lt"/>
            </a:endParaRPr>
          </a:p>
        </p:txBody>
      </p:sp>
      <p:sp>
        <p:nvSpPr>
          <p:cNvPr id="16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2981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3. Access </a:t>
            </a:r>
            <a:r>
              <a:rPr lang="en-US" altLang="ko-KR">
                <a:latin typeface="+mj-lt"/>
              </a:rPr>
              <a:t>Classified Content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902754"/>
            <a:ext cx="5100689" cy="389513"/>
          </a:xfrm>
          <a:noFill/>
        </p:spPr>
        <p:txBody>
          <a:bodyPr/>
          <a:lstStyle/>
          <a:p>
            <a:r>
              <a:rPr lang="en-US" altLang="ko-KR" b="1" smtClean="0">
                <a:latin typeface="+mj-lt"/>
              </a:rPr>
              <a:t>Step 1. </a:t>
            </a:r>
            <a:r>
              <a:rPr lang="en-US" altLang="ko-KR" b="1">
                <a:latin typeface="+mj-lt"/>
              </a:rPr>
              <a:t>Create a library hierarchy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922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Hands 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6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1-3. Class </a:t>
            </a:r>
            <a:r>
              <a:rPr lang="ko-KR" altLang="en-US" b="1" smtClean="0"/>
              <a:t>생성</a:t>
            </a:r>
            <a:endParaRPr lang="ko-KR" altLang="en-US" b="1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65" y="932674"/>
            <a:ext cx="7122324" cy="366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32508" y="1405226"/>
            <a:ext cx="16628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E87722"/>
                </a:solidFill>
                <a:latin typeface="+mj-lt"/>
              </a:rPr>
              <a:t>Create New Class</a:t>
            </a:r>
          </a:p>
        </p:txBody>
      </p:sp>
      <p:cxnSp>
        <p:nvCxnSpPr>
          <p:cNvPr id="7" name="Elbow Connector 22"/>
          <p:cNvCxnSpPr>
            <a:stCxn id="8" idx="2"/>
            <a:endCxn id="6" idx="3"/>
          </p:cNvCxnSpPr>
          <p:nvPr/>
        </p:nvCxnSpPr>
        <p:spPr>
          <a:xfrm rot="10800000">
            <a:off x="6495387" y="1559116"/>
            <a:ext cx="199648" cy="4957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3"/>
          <p:cNvSpPr/>
          <p:nvPr/>
        </p:nvSpPr>
        <p:spPr>
          <a:xfrm rot="5400000">
            <a:off x="6711890" y="1507086"/>
            <a:ext cx="169505" cy="20321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3243339" y="1875889"/>
            <a:ext cx="1034256" cy="1649965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7995" y="3693466"/>
            <a:ext cx="191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List of </a:t>
            </a:r>
            <a:r>
              <a:rPr lang="en-US" sz="1400">
                <a:latin typeface="+mj-lt"/>
              </a:rPr>
              <a:t>classes </a:t>
            </a:r>
            <a:r>
              <a:rPr lang="en-US" sz="1400" smtClean="0">
                <a:latin typeface="+mj-lt"/>
              </a:rPr>
              <a:t/>
            </a:r>
            <a:br>
              <a:rPr lang="en-US" sz="1400" smtClean="0">
                <a:latin typeface="+mj-lt"/>
              </a:rPr>
            </a:br>
            <a:r>
              <a:rPr lang="en-US" sz="1400" smtClean="0">
                <a:latin typeface="+mj-lt"/>
              </a:rPr>
              <a:t>per </a:t>
            </a:r>
            <a:r>
              <a:rPr lang="en-US" sz="1400" dirty="0">
                <a:latin typeface="+mj-lt"/>
              </a:rPr>
              <a:t>selected library</a:t>
            </a:r>
          </a:p>
        </p:txBody>
      </p:sp>
      <p:cxnSp>
        <p:nvCxnSpPr>
          <p:cNvPr id="11" name="Elbow Connector 36"/>
          <p:cNvCxnSpPr>
            <a:stCxn id="9" idx="2"/>
            <a:endCxn id="10" idx="1"/>
          </p:cNvCxnSpPr>
          <p:nvPr/>
        </p:nvCxnSpPr>
        <p:spPr>
          <a:xfrm rot="16200000" flipH="1">
            <a:off x="3874620" y="3411701"/>
            <a:ext cx="429222" cy="657528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4"/>
          <p:cNvSpPr/>
          <p:nvPr/>
        </p:nvSpPr>
        <p:spPr>
          <a:xfrm>
            <a:off x="1525329" y="2762857"/>
            <a:ext cx="1619191" cy="1831137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" name="Elbow Connector 25"/>
          <p:cNvCxnSpPr>
            <a:stCxn id="12" idx="1"/>
            <a:endCxn id="14" idx="0"/>
          </p:cNvCxnSpPr>
          <p:nvPr/>
        </p:nvCxnSpPr>
        <p:spPr>
          <a:xfrm rot="10800000">
            <a:off x="894335" y="3526850"/>
            <a:ext cx="630995" cy="151577"/>
          </a:xfrm>
          <a:prstGeom prst="bentConnector4">
            <a:avLst>
              <a:gd name="adj1" fmla="val 2617"/>
              <a:gd name="adj2" fmla="val 250814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370" y="3526849"/>
            <a:ext cx="119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Library class structure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4628" t="61232" r="51437" b="386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60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1-3. Class Maturity </a:t>
            </a:r>
            <a:r>
              <a:rPr lang="ko-KR" altLang="en-US" b="1"/>
              <a:t>변경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Change Maturity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b="17154"/>
          <a:stretch/>
        </p:blipFill>
        <p:spPr>
          <a:xfrm>
            <a:off x="382903" y="1057910"/>
            <a:ext cx="5749765" cy="27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9024" t="35663" r="18458" b="24077"/>
          <a:stretch/>
        </p:blipFill>
        <p:spPr>
          <a:xfrm>
            <a:off x="2068796" y="2455033"/>
            <a:ext cx="3336262" cy="123745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6240" r="18424" b="51544"/>
          <a:stretch/>
        </p:blipFill>
        <p:spPr>
          <a:xfrm>
            <a:off x="3013149" y="3454208"/>
            <a:ext cx="5460527" cy="124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24"/>
          <p:cNvSpPr/>
          <p:nvPr/>
        </p:nvSpPr>
        <p:spPr>
          <a:xfrm>
            <a:off x="1764929" y="2144693"/>
            <a:ext cx="4367739" cy="168496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Rectangle 24"/>
          <p:cNvSpPr/>
          <p:nvPr/>
        </p:nvSpPr>
        <p:spPr>
          <a:xfrm>
            <a:off x="4996085" y="1626107"/>
            <a:ext cx="196361" cy="168496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Rectangle 24"/>
          <p:cNvSpPr/>
          <p:nvPr/>
        </p:nvSpPr>
        <p:spPr>
          <a:xfrm>
            <a:off x="4628353" y="4077779"/>
            <a:ext cx="3845323" cy="238358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 rot="20868662" flipH="1">
            <a:off x="6263040" y="2778090"/>
            <a:ext cx="619496" cy="591335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4628" t="61232" r="51437" b="386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Step 2</a:t>
            </a:r>
            <a:br>
              <a:rPr lang="en-US" altLang="ko-KR" smtClean="0"/>
            </a:br>
            <a:r>
              <a:rPr lang="en-US" altLang="ko-KR" sz="2400" smtClean="0"/>
              <a:t>Manage the Attribute Groups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14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 9"/>
          <p:cNvSpPr/>
          <p:nvPr/>
        </p:nvSpPr>
        <p:spPr>
          <a:xfrm>
            <a:off x="382904" y="2007691"/>
            <a:ext cx="8456296" cy="514885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Hands-on Flow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Step 2. Manage </a:t>
            </a:r>
            <a:r>
              <a:rPr lang="en-US" altLang="ko-KR"/>
              <a:t>the Attribute Groups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7" name="Oval 38"/>
          <p:cNvSpPr/>
          <p:nvPr/>
        </p:nvSpPr>
        <p:spPr>
          <a:xfrm>
            <a:off x="6130202" y="2195900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8" name="Oval 113"/>
          <p:cNvSpPr/>
          <p:nvPr/>
        </p:nvSpPr>
        <p:spPr>
          <a:xfrm>
            <a:off x="3323819" y="2192912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946" y="1817474"/>
            <a:ext cx="2028835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>
                <a:latin typeface="NanumSquare Bold" panose="020B0600000101010101" pitchFamily="34" charset="-127"/>
                <a:ea typeface="NanumSquare Bold" panose="020B0600000101010101" pitchFamily="34" charset="-127"/>
              </a:rPr>
              <a:t>Attribute Group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val 113"/>
          <p:cNvSpPr/>
          <p:nvPr/>
        </p:nvSpPr>
        <p:spPr>
          <a:xfrm>
            <a:off x="500201" y="2170601"/>
            <a:ext cx="182880" cy="1828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94373" y="1817474"/>
            <a:ext cx="2043419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Attribute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05048" y="1612581"/>
            <a:ext cx="2030321" cy="4924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100" i="1"/>
            </a:lvl1pPr>
          </a:lstStyle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에 </a:t>
            </a:r>
            <a:endParaRPr lang="en-US" altLang="ko-KR" sz="1300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l"/>
            <a:r>
              <a:rPr lang="en-US" altLang="ko-KR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Attribute Group </a:t>
            </a:r>
            <a:r>
              <a:rPr lang="ko-KR" altLang="en-US" sz="13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할당</a:t>
            </a:r>
            <a:endParaRPr lang="en-US" altLang="ko-KR" sz="13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3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6" y="2255762"/>
            <a:ext cx="2277598" cy="1074448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4" name="내용 개체 틀 6"/>
          <p:cNvPicPr>
            <a:picLocks noChangeAspect="1"/>
          </p:cNvPicPr>
          <p:nvPr/>
        </p:nvPicPr>
        <p:blipFill rotWithShape="1">
          <a:blip r:embed="rId3"/>
          <a:srcRect b="12911"/>
          <a:stretch/>
        </p:blipFill>
        <p:spPr>
          <a:xfrm>
            <a:off x="3594373" y="2255762"/>
            <a:ext cx="2261846" cy="1074448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6405048" y="2255762"/>
            <a:ext cx="1969820" cy="1074448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476" y="2426911"/>
            <a:ext cx="1051092" cy="732149"/>
          </a:xfrm>
          <a:prstGeom prst="rect">
            <a:avLst/>
          </a:prstGeom>
          <a:ln>
            <a:solidFill>
              <a:srgbClr val="97999B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50865" t="28912" r="5200" b="36182"/>
          <a:stretch/>
        </p:blipFill>
        <p:spPr>
          <a:xfrm>
            <a:off x="7140108" y="266056"/>
            <a:ext cx="1610993" cy="666618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1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733929" y="983739"/>
            <a:ext cx="7579419" cy="357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2-1. </a:t>
            </a:r>
            <a:r>
              <a:rPr lang="en-US" altLang="ko-KR"/>
              <a:t>Attribute Group </a:t>
            </a:r>
            <a:r>
              <a:rPr lang="ko-KR" altLang="en-US" b="1" smtClean="0"/>
              <a:t>생성</a:t>
            </a:r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865" t="28912" r="5200" b="3618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angle 27"/>
          <p:cNvSpPr/>
          <p:nvPr/>
        </p:nvSpPr>
        <p:spPr>
          <a:xfrm>
            <a:off x="811494" y="2414370"/>
            <a:ext cx="926465" cy="228601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Rectangle 27"/>
          <p:cNvSpPr/>
          <p:nvPr/>
        </p:nvSpPr>
        <p:spPr>
          <a:xfrm>
            <a:off x="1771835" y="1518684"/>
            <a:ext cx="1093691" cy="406528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 rot="16355614" flipH="1">
            <a:off x="1043203" y="1740071"/>
            <a:ext cx="619496" cy="591335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 rot="16882293" flipH="1">
            <a:off x="4308276" y="328825"/>
            <a:ext cx="709473" cy="2980738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9478" y="4418361"/>
            <a:ext cx="1078481" cy="14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내용 개체 틀 6"/>
          <p:cNvPicPr>
            <a:picLocks noChangeAspect="1"/>
          </p:cNvPicPr>
          <p:nvPr/>
        </p:nvPicPr>
        <p:blipFill rotWithShape="1">
          <a:blip r:embed="rId4"/>
          <a:srcRect l="77842"/>
          <a:stretch/>
        </p:blipFill>
        <p:spPr>
          <a:xfrm>
            <a:off x="6633882" y="983740"/>
            <a:ext cx="1679465" cy="3575560"/>
          </a:xfrm>
          <a:prstGeom prst="rect">
            <a:avLst/>
          </a:prstGeom>
        </p:spPr>
      </p:pic>
      <p:sp>
        <p:nvSpPr>
          <p:cNvPr id="23" name="Rectangle 27"/>
          <p:cNvSpPr/>
          <p:nvPr/>
        </p:nvSpPr>
        <p:spPr>
          <a:xfrm>
            <a:off x="6610767" y="1373989"/>
            <a:ext cx="1702580" cy="3185312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7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2-1. </a:t>
            </a:r>
            <a:r>
              <a:rPr lang="en-US" altLang="ko-KR"/>
              <a:t>Attribute Group </a:t>
            </a:r>
            <a:r>
              <a:rPr lang="ko-KR" altLang="en-US" b="1" smtClean="0"/>
              <a:t>생성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8" y="983738"/>
            <a:ext cx="7579419" cy="357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0865" t="28912" r="5200" b="3618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직사각형 7"/>
          <p:cNvSpPr/>
          <p:nvPr/>
        </p:nvSpPr>
        <p:spPr>
          <a:xfrm>
            <a:off x="1777045" y="1958339"/>
            <a:ext cx="6536302" cy="170181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6" y="984952"/>
            <a:ext cx="7576841" cy="3574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2-2. Attribute </a:t>
            </a:r>
            <a:r>
              <a:rPr lang="ko-KR" altLang="en-US" b="1" smtClean="0"/>
              <a:t>생성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직사각형 10"/>
          <p:cNvSpPr/>
          <p:nvPr/>
        </p:nvSpPr>
        <p:spPr>
          <a:xfrm>
            <a:off x="811234" y="1375410"/>
            <a:ext cx="933745" cy="146685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7"/>
          <p:cNvSpPr/>
          <p:nvPr/>
        </p:nvSpPr>
        <p:spPr>
          <a:xfrm>
            <a:off x="811234" y="1522095"/>
            <a:ext cx="933745" cy="142409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3926" y="4413871"/>
            <a:ext cx="531109" cy="145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7"/>
          <p:cNvSpPr/>
          <p:nvPr/>
        </p:nvSpPr>
        <p:spPr>
          <a:xfrm>
            <a:off x="1771835" y="1518683"/>
            <a:ext cx="1093691" cy="488871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 rot="19170380" flipH="1">
            <a:off x="1512539" y="1000292"/>
            <a:ext cx="619496" cy="591335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 rot="16882293" flipH="1">
            <a:off x="4093544" y="504670"/>
            <a:ext cx="709473" cy="2542676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  <p:pic>
        <p:nvPicPr>
          <p:cNvPr id="19" name="내용 개체 틀 5"/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68542"/>
          <a:stretch/>
        </p:blipFill>
        <p:spPr>
          <a:xfrm>
            <a:off x="5926412" y="983739"/>
            <a:ext cx="2384346" cy="3575558"/>
          </a:xfrm>
          <a:prstGeom prst="rect">
            <a:avLst/>
          </a:prstGeom>
        </p:spPr>
      </p:pic>
      <p:sp>
        <p:nvSpPr>
          <p:cNvPr id="18" name="Rectangle 27"/>
          <p:cNvSpPr/>
          <p:nvPr/>
        </p:nvSpPr>
        <p:spPr>
          <a:xfrm>
            <a:off x="5926412" y="1373989"/>
            <a:ext cx="2386935" cy="3185312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50865" t="28912" r="5200" b="3618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1800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2-2. Attribute </a:t>
            </a:r>
            <a:r>
              <a:rPr lang="ko-KR" altLang="en-US" b="1" smtClean="0"/>
              <a:t>생성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0" name="내용 개체 틀 6"/>
          <p:cNvPicPr>
            <a:picLocks noChangeAspect="1"/>
          </p:cNvPicPr>
          <p:nvPr/>
        </p:nvPicPr>
        <p:blipFill rotWithShape="1">
          <a:blip r:embed="rId2"/>
          <a:srcRect b="12911"/>
          <a:stretch/>
        </p:blipFill>
        <p:spPr>
          <a:xfrm>
            <a:off x="733926" y="983735"/>
            <a:ext cx="7579412" cy="360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0865" t="28912" r="5200" b="36182"/>
          <a:stretch/>
        </p:blipFill>
        <p:spPr>
          <a:xfrm>
            <a:off x="7667439" y="266056"/>
            <a:ext cx="1083662" cy="448412"/>
          </a:xfrm>
          <a:prstGeom prst="rect">
            <a:avLst/>
          </a:prstGeom>
          <a:ln>
            <a:noFill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직사각형 11"/>
          <p:cNvSpPr/>
          <p:nvPr/>
        </p:nvSpPr>
        <p:spPr>
          <a:xfrm>
            <a:off x="1996831" y="2162908"/>
            <a:ext cx="6316507" cy="37074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8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2-3. </a:t>
            </a:r>
            <a:r>
              <a:rPr lang="en-US" altLang="ko-KR" b="1"/>
              <a:t>Class</a:t>
            </a:r>
            <a:r>
              <a:rPr lang="ko-KR" altLang="en-US" b="1"/>
              <a:t>에 </a:t>
            </a:r>
            <a:r>
              <a:rPr lang="en-US" altLang="ko-KR" b="1"/>
              <a:t>Attribute Group</a:t>
            </a:r>
            <a:r>
              <a:rPr lang="ko-KR" altLang="en-US" b="1"/>
              <a:t> 할당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15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260415" y="1048929"/>
            <a:ext cx="6443661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7"/>
          <p:cNvSpPr/>
          <p:nvPr/>
        </p:nvSpPr>
        <p:spPr>
          <a:xfrm>
            <a:off x="1327712" y="2165251"/>
            <a:ext cx="953705" cy="169364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Rectangle 27"/>
          <p:cNvSpPr/>
          <p:nvPr/>
        </p:nvSpPr>
        <p:spPr>
          <a:xfrm>
            <a:off x="2325142" y="1828522"/>
            <a:ext cx="256514" cy="223627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745" y="1835397"/>
            <a:ext cx="3518295" cy="2450705"/>
          </a:xfrm>
          <a:prstGeom prst="rect">
            <a:avLst/>
          </a:prstGeom>
          <a:ln>
            <a:solidFill>
              <a:srgbClr val="97999B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327712" y="1428510"/>
            <a:ext cx="1329580" cy="40001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 rot="17857758" flipH="1">
            <a:off x="2840313" y="1638536"/>
            <a:ext cx="474119" cy="575176"/>
          </a:xfrm>
          <a:custGeom>
            <a:avLst/>
            <a:gdLst/>
            <a:ahLst/>
            <a:cxnLst>
              <a:cxn ang="0">
                <a:pos x="6978" y="0"/>
              </a:cxn>
              <a:cxn ang="0">
                <a:pos x="6950" y="5"/>
              </a:cxn>
              <a:cxn ang="0">
                <a:pos x="6532" y="55"/>
              </a:cxn>
              <a:cxn ang="0">
                <a:pos x="6174" y="103"/>
              </a:cxn>
              <a:cxn ang="0">
                <a:pos x="5852" y="154"/>
              </a:cxn>
              <a:cxn ang="0">
                <a:pos x="5494" y="219"/>
              </a:cxn>
              <a:cxn ang="0">
                <a:pos x="5107" y="300"/>
              </a:cxn>
              <a:cxn ang="0">
                <a:pos x="4698" y="399"/>
              </a:cxn>
              <a:cxn ang="0">
                <a:pos x="4274" y="516"/>
              </a:cxn>
              <a:cxn ang="0">
                <a:pos x="3844" y="656"/>
              </a:cxn>
              <a:cxn ang="0">
                <a:pos x="3628" y="733"/>
              </a:cxn>
              <a:cxn ang="0">
                <a:pos x="3413" y="818"/>
              </a:cxn>
              <a:cxn ang="0">
                <a:pos x="3200" y="908"/>
              </a:cxn>
              <a:cxn ang="0">
                <a:pos x="2989" y="1004"/>
              </a:cxn>
              <a:cxn ang="0">
                <a:pos x="2782" y="1107"/>
              </a:cxn>
              <a:cxn ang="0">
                <a:pos x="2581" y="1218"/>
              </a:cxn>
              <a:cxn ang="0">
                <a:pos x="2384" y="1335"/>
              </a:cxn>
              <a:cxn ang="0">
                <a:pos x="2194" y="1460"/>
              </a:cxn>
              <a:cxn ang="0">
                <a:pos x="2011" y="1592"/>
              </a:cxn>
              <a:cxn ang="0">
                <a:pos x="1836" y="1732"/>
              </a:cxn>
              <a:cxn ang="0">
                <a:pos x="1671" y="1879"/>
              </a:cxn>
              <a:cxn ang="0">
                <a:pos x="1515" y="2036"/>
              </a:cxn>
              <a:cxn ang="0">
                <a:pos x="1370" y="2200"/>
              </a:cxn>
              <a:cxn ang="0">
                <a:pos x="1238" y="2373"/>
              </a:cxn>
              <a:cxn ang="0">
                <a:pos x="1118" y="2556"/>
              </a:cxn>
              <a:cxn ang="0">
                <a:pos x="1011" y="2746"/>
              </a:cxn>
              <a:cxn ang="0">
                <a:pos x="920" y="2947"/>
              </a:cxn>
              <a:cxn ang="0">
                <a:pos x="843" y="3157"/>
              </a:cxn>
              <a:cxn ang="0">
                <a:pos x="784" y="3377"/>
              </a:cxn>
              <a:cxn ang="0">
                <a:pos x="741" y="3606"/>
              </a:cxn>
              <a:cxn ang="0">
                <a:pos x="717" y="3847"/>
              </a:cxn>
              <a:cxn ang="0">
                <a:pos x="0" y="3939"/>
              </a:cxn>
              <a:cxn ang="0">
                <a:pos x="2949" y="3929"/>
              </a:cxn>
              <a:cxn ang="0">
                <a:pos x="2240" y="3858"/>
              </a:cxn>
              <a:cxn ang="0">
                <a:pos x="2252" y="3650"/>
              </a:cxn>
              <a:cxn ang="0">
                <a:pos x="2279" y="3450"/>
              </a:cxn>
              <a:cxn ang="0">
                <a:pos x="2320" y="3256"/>
              </a:cxn>
              <a:cxn ang="0">
                <a:pos x="2373" y="3069"/>
              </a:cxn>
              <a:cxn ang="0">
                <a:pos x="2440" y="2889"/>
              </a:cxn>
              <a:cxn ang="0">
                <a:pos x="2516" y="2715"/>
              </a:cxn>
              <a:cxn ang="0">
                <a:pos x="2605" y="2549"/>
              </a:cxn>
              <a:cxn ang="0">
                <a:pos x="2703" y="2387"/>
              </a:cxn>
              <a:cxn ang="0">
                <a:pos x="2811" y="2233"/>
              </a:cxn>
              <a:cxn ang="0">
                <a:pos x="2928" y="2086"/>
              </a:cxn>
              <a:cxn ang="0">
                <a:pos x="3052" y="1944"/>
              </a:cxn>
              <a:cxn ang="0">
                <a:pos x="3184" y="1808"/>
              </a:cxn>
              <a:cxn ang="0">
                <a:pos x="3322" y="1678"/>
              </a:cxn>
              <a:cxn ang="0">
                <a:pos x="3466" y="1554"/>
              </a:cxn>
              <a:cxn ang="0">
                <a:pos x="3614" y="1435"/>
              </a:cxn>
              <a:cxn ang="0">
                <a:pos x="3768" y="1322"/>
              </a:cxn>
              <a:cxn ang="0">
                <a:pos x="3926" y="1214"/>
              </a:cxn>
              <a:cxn ang="0">
                <a:pos x="4086" y="1112"/>
              </a:cxn>
              <a:cxn ang="0">
                <a:pos x="4248" y="1015"/>
              </a:cxn>
              <a:cxn ang="0">
                <a:pos x="4577" y="837"/>
              </a:cxn>
              <a:cxn ang="0">
                <a:pos x="4906" y="679"/>
              </a:cxn>
              <a:cxn ang="0">
                <a:pos x="5231" y="539"/>
              </a:cxn>
              <a:cxn ang="0">
                <a:pos x="5545" y="418"/>
              </a:cxn>
              <a:cxn ang="0">
                <a:pos x="5842" y="314"/>
              </a:cxn>
              <a:cxn ang="0">
                <a:pos x="6117" y="226"/>
              </a:cxn>
              <a:cxn ang="0">
                <a:pos x="6363" y="154"/>
              </a:cxn>
              <a:cxn ang="0">
                <a:pos x="6750" y="54"/>
              </a:cxn>
              <a:cxn ang="0">
                <a:pos x="6958" y="5"/>
              </a:cxn>
            </a:cxnLst>
            <a:rect l="0" t="0" r="r" b="b"/>
            <a:pathLst>
              <a:path w="6978" h="4869">
                <a:moveTo>
                  <a:pt x="6978" y="0"/>
                </a:moveTo>
                <a:lnTo>
                  <a:pt x="6978" y="0"/>
                </a:lnTo>
                <a:lnTo>
                  <a:pt x="6978" y="0"/>
                </a:lnTo>
                <a:lnTo>
                  <a:pt x="6978" y="0"/>
                </a:lnTo>
                <a:lnTo>
                  <a:pt x="6968" y="2"/>
                </a:lnTo>
                <a:lnTo>
                  <a:pt x="6950" y="5"/>
                </a:lnTo>
                <a:lnTo>
                  <a:pt x="6888" y="12"/>
                </a:lnTo>
                <a:lnTo>
                  <a:pt x="6678" y="37"/>
                </a:lnTo>
                <a:lnTo>
                  <a:pt x="6532" y="55"/>
                </a:lnTo>
                <a:lnTo>
                  <a:pt x="6364" y="76"/>
                </a:lnTo>
                <a:lnTo>
                  <a:pt x="6271" y="89"/>
                </a:lnTo>
                <a:lnTo>
                  <a:pt x="6174" y="103"/>
                </a:lnTo>
                <a:lnTo>
                  <a:pt x="6071" y="118"/>
                </a:lnTo>
                <a:lnTo>
                  <a:pt x="5963" y="135"/>
                </a:lnTo>
                <a:lnTo>
                  <a:pt x="5852" y="154"/>
                </a:lnTo>
                <a:lnTo>
                  <a:pt x="5736" y="174"/>
                </a:lnTo>
                <a:lnTo>
                  <a:pt x="5617" y="196"/>
                </a:lnTo>
                <a:lnTo>
                  <a:pt x="5494" y="219"/>
                </a:lnTo>
                <a:lnTo>
                  <a:pt x="5368" y="244"/>
                </a:lnTo>
                <a:lnTo>
                  <a:pt x="5238" y="271"/>
                </a:lnTo>
                <a:lnTo>
                  <a:pt x="5107" y="300"/>
                </a:lnTo>
                <a:lnTo>
                  <a:pt x="4973" y="331"/>
                </a:lnTo>
                <a:lnTo>
                  <a:pt x="4836" y="363"/>
                </a:lnTo>
                <a:lnTo>
                  <a:pt x="4698" y="399"/>
                </a:lnTo>
                <a:lnTo>
                  <a:pt x="4558" y="435"/>
                </a:lnTo>
                <a:lnTo>
                  <a:pt x="4417" y="474"/>
                </a:lnTo>
                <a:lnTo>
                  <a:pt x="4274" y="516"/>
                </a:lnTo>
                <a:lnTo>
                  <a:pt x="4131" y="560"/>
                </a:lnTo>
                <a:lnTo>
                  <a:pt x="3987" y="606"/>
                </a:lnTo>
                <a:lnTo>
                  <a:pt x="3844" y="656"/>
                </a:lnTo>
                <a:lnTo>
                  <a:pt x="3771" y="681"/>
                </a:lnTo>
                <a:lnTo>
                  <a:pt x="3700" y="707"/>
                </a:lnTo>
                <a:lnTo>
                  <a:pt x="3628" y="733"/>
                </a:lnTo>
                <a:lnTo>
                  <a:pt x="3556" y="760"/>
                </a:lnTo>
                <a:lnTo>
                  <a:pt x="3484" y="789"/>
                </a:lnTo>
                <a:lnTo>
                  <a:pt x="3413" y="818"/>
                </a:lnTo>
                <a:lnTo>
                  <a:pt x="3342" y="847"/>
                </a:lnTo>
                <a:lnTo>
                  <a:pt x="3270" y="877"/>
                </a:lnTo>
                <a:lnTo>
                  <a:pt x="3200" y="908"/>
                </a:lnTo>
                <a:lnTo>
                  <a:pt x="3129" y="939"/>
                </a:lnTo>
                <a:lnTo>
                  <a:pt x="3060" y="971"/>
                </a:lnTo>
                <a:lnTo>
                  <a:pt x="2989" y="1004"/>
                </a:lnTo>
                <a:lnTo>
                  <a:pt x="2921" y="1038"/>
                </a:lnTo>
                <a:lnTo>
                  <a:pt x="2851" y="1073"/>
                </a:lnTo>
                <a:lnTo>
                  <a:pt x="2782" y="1107"/>
                </a:lnTo>
                <a:lnTo>
                  <a:pt x="2715" y="1143"/>
                </a:lnTo>
                <a:lnTo>
                  <a:pt x="2647" y="1181"/>
                </a:lnTo>
                <a:lnTo>
                  <a:pt x="2581" y="1218"/>
                </a:lnTo>
                <a:lnTo>
                  <a:pt x="2514" y="1256"/>
                </a:lnTo>
                <a:lnTo>
                  <a:pt x="2449" y="1296"/>
                </a:lnTo>
                <a:lnTo>
                  <a:pt x="2384" y="1335"/>
                </a:lnTo>
                <a:lnTo>
                  <a:pt x="2320" y="1376"/>
                </a:lnTo>
                <a:lnTo>
                  <a:pt x="2256" y="1418"/>
                </a:lnTo>
                <a:lnTo>
                  <a:pt x="2194" y="1460"/>
                </a:lnTo>
                <a:lnTo>
                  <a:pt x="2132" y="1503"/>
                </a:lnTo>
                <a:lnTo>
                  <a:pt x="2071" y="1547"/>
                </a:lnTo>
                <a:lnTo>
                  <a:pt x="2011" y="1592"/>
                </a:lnTo>
                <a:lnTo>
                  <a:pt x="1952" y="1637"/>
                </a:lnTo>
                <a:lnTo>
                  <a:pt x="1893" y="1685"/>
                </a:lnTo>
                <a:lnTo>
                  <a:pt x="1836" y="1732"/>
                </a:lnTo>
                <a:lnTo>
                  <a:pt x="1780" y="1781"/>
                </a:lnTo>
                <a:lnTo>
                  <a:pt x="1725" y="1830"/>
                </a:lnTo>
                <a:lnTo>
                  <a:pt x="1671" y="1879"/>
                </a:lnTo>
                <a:lnTo>
                  <a:pt x="1618" y="1931"/>
                </a:lnTo>
                <a:lnTo>
                  <a:pt x="1566" y="1983"/>
                </a:lnTo>
                <a:lnTo>
                  <a:pt x="1515" y="2036"/>
                </a:lnTo>
                <a:lnTo>
                  <a:pt x="1466" y="2090"/>
                </a:lnTo>
                <a:lnTo>
                  <a:pt x="1418" y="2144"/>
                </a:lnTo>
                <a:lnTo>
                  <a:pt x="1370" y="2200"/>
                </a:lnTo>
                <a:lnTo>
                  <a:pt x="1325" y="2257"/>
                </a:lnTo>
                <a:lnTo>
                  <a:pt x="1280" y="2315"/>
                </a:lnTo>
                <a:lnTo>
                  <a:pt x="1238" y="2373"/>
                </a:lnTo>
                <a:lnTo>
                  <a:pt x="1197" y="2433"/>
                </a:lnTo>
                <a:lnTo>
                  <a:pt x="1157" y="2494"/>
                </a:lnTo>
                <a:lnTo>
                  <a:pt x="1118" y="2556"/>
                </a:lnTo>
                <a:lnTo>
                  <a:pt x="1081" y="2618"/>
                </a:lnTo>
                <a:lnTo>
                  <a:pt x="1046" y="2682"/>
                </a:lnTo>
                <a:lnTo>
                  <a:pt x="1011" y="2746"/>
                </a:lnTo>
                <a:lnTo>
                  <a:pt x="979" y="2813"/>
                </a:lnTo>
                <a:lnTo>
                  <a:pt x="949" y="2879"/>
                </a:lnTo>
                <a:lnTo>
                  <a:pt x="920" y="2947"/>
                </a:lnTo>
                <a:lnTo>
                  <a:pt x="892" y="3016"/>
                </a:lnTo>
                <a:lnTo>
                  <a:pt x="867" y="3086"/>
                </a:lnTo>
                <a:lnTo>
                  <a:pt x="843" y="3157"/>
                </a:lnTo>
                <a:lnTo>
                  <a:pt x="822" y="3229"/>
                </a:lnTo>
                <a:lnTo>
                  <a:pt x="802" y="3303"/>
                </a:lnTo>
                <a:lnTo>
                  <a:pt x="784" y="3377"/>
                </a:lnTo>
                <a:lnTo>
                  <a:pt x="767" y="3452"/>
                </a:lnTo>
                <a:lnTo>
                  <a:pt x="753" y="3528"/>
                </a:lnTo>
                <a:lnTo>
                  <a:pt x="741" y="3606"/>
                </a:lnTo>
                <a:lnTo>
                  <a:pt x="731" y="3686"/>
                </a:lnTo>
                <a:lnTo>
                  <a:pt x="723" y="3765"/>
                </a:lnTo>
                <a:lnTo>
                  <a:pt x="717" y="3847"/>
                </a:lnTo>
                <a:lnTo>
                  <a:pt x="713" y="3929"/>
                </a:lnTo>
                <a:lnTo>
                  <a:pt x="0" y="3929"/>
                </a:lnTo>
                <a:lnTo>
                  <a:pt x="0" y="3939"/>
                </a:lnTo>
                <a:lnTo>
                  <a:pt x="1475" y="4869"/>
                </a:lnTo>
                <a:lnTo>
                  <a:pt x="2949" y="3939"/>
                </a:lnTo>
                <a:lnTo>
                  <a:pt x="2949" y="3929"/>
                </a:lnTo>
                <a:lnTo>
                  <a:pt x="2239" y="3929"/>
                </a:lnTo>
                <a:lnTo>
                  <a:pt x="2239" y="3929"/>
                </a:lnTo>
                <a:lnTo>
                  <a:pt x="2240" y="3858"/>
                </a:lnTo>
                <a:lnTo>
                  <a:pt x="2242" y="3787"/>
                </a:lnTo>
                <a:lnTo>
                  <a:pt x="2247" y="3719"/>
                </a:lnTo>
                <a:lnTo>
                  <a:pt x="2252" y="3650"/>
                </a:lnTo>
                <a:lnTo>
                  <a:pt x="2260" y="3583"/>
                </a:lnTo>
                <a:lnTo>
                  <a:pt x="2269" y="3515"/>
                </a:lnTo>
                <a:lnTo>
                  <a:pt x="2279" y="3450"/>
                </a:lnTo>
                <a:lnTo>
                  <a:pt x="2292" y="3384"/>
                </a:lnTo>
                <a:lnTo>
                  <a:pt x="2305" y="3320"/>
                </a:lnTo>
                <a:lnTo>
                  <a:pt x="2320" y="3256"/>
                </a:lnTo>
                <a:lnTo>
                  <a:pt x="2337" y="3193"/>
                </a:lnTo>
                <a:lnTo>
                  <a:pt x="2354" y="3130"/>
                </a:lnTo>
                <a:lnTo>
                  <a:pt x="2373" y="3069"/>
                </a:lnTo>
                <a:lnTo>
                  <a:pt x="2394" y="3008"/>
                </a:lnTo>
                <a:lnTo>
                  <a:pt x="2417" y="2948"/>
                </a:lnTo>
                <a:lnTo>
                  <a:pt x="2440" y="2889"/>
                </a:lnTo>
                <a:lnTo>
                  <a:pt x="2464" y="2830"/>
                </a:lnTo>
                <a:lnTo>
                  <a:pt x="2490" y="2772"/>
                </a:lnTo>
                <a:lnTo>
                  <a:pt x="2516" y="2715"/>
                </a:lnTo>
                <a:lnTo>
                  <a:pt x="2545" y="2658"/>
                </a:lnTo>
                <a:lnTo>
                  <a:pt x="2575" y="2603"/>
                </a:lnTo>
                <a:lnTo>
                  <a:pt x="2605" y="2549"/>
                </a:lnTo>
                <a:lnTo>
                  <a:pt x="2636" y="2494"/>
                </a:lnTo>
                <a:lnTo>
                  <a:pt x="2670" y="2441"/>
                </a:lnTo>
                <a:lnTo>
                  <a:pt x="2703" y="2387"/>
                </a:lnTo>
                <a:lnTo>
                  <a:pt x="2738" y="2336"/>
                </a:lnTo>
                <a:lnTo>
                  <a:pt x="2774" y="2285"/>
                </a:lnTo>
                <a:lnTo>
                  <a:pt x="2811" y="2233"/>
                </a:lnTo>
                <a:lnTo>
                  <a:pt x="2849" y="2184"/>
                </a:lnTo>
                <a:lnTo>
                  <a:pt x="2887" y="2134"/>
                </a:lnTo>
                <a:lnTo>
                  <a:pt x="2928" y="2086"/>
                </a:lnTo>
                <a:lnTo>
                  <a:pt x="2968" y="2038"/>
                </a:lnTo>
                <a:lnTo>
                  <a:pt x="3009" y="1990"/>
                </a:lnTo>
                <a:lnTo>
                  <a:pt x="3052" y="1944"/>
                </a:lnTo>
                <a:lnTo>
                  <a:pt x="3095" y="1897"/>
                </a:lnTo>
                <a:lnTo>
                  <a:pt x="3138" y="1852"/>
                </a:lnTo>
                <a:lnTo>
                  <a:pt x="3184" y="1808"/>
                </a:lnTo>
                <a:lnTo>
                  <a:pt x="3229" y="1763"/>
                </a:lnTo>
                <a:lnTo>
                  <a:pt x="3274" y="1720"/>
                </a:lnTo>
                <a:lnTo>
                  <a:pt x="3322" y="1678"/>
                </a:lnTo>
                <a:lnTo>
                  <a:pt x="3369" y="1635"/>
                </a:lnTo>
                <a:lnTo>
                  <a:pt x="3417" y="1594"/>
                </a:lnTo>
                <a:lnTo>
                  <a:pt x="3466" y="1554"/>
                </a:lnTo>
                <a:lnTo>
                  <a:pt x="3514" y="1513"/>
                </a:lnTo>
                <a:lnTo>
                  <a:pt x="3565" y="1474"/>
                </a:lnTo>
                <a:lnTo>
                  <a:pt x="3614" y="1435"/>
                </a:lnTo>
                <a:lnTo>
                  <a:pt x="3666" y="1396"/>
                </a:lnTo>
                <a:lnTo>
                  <a:pt x="3717" y="1359"/>
                </a:lnTo>
                <a:lnTo>
                  <a:pt x="3768" y="1322"/>
                </a:lnTo>
                <a:lnTo>
                  <a:pt x="3820" y="1286"/>
                </a:lnTo>
                <a:lnTo>
                  <a:pt x="3872" y="1249"/>
                </a:lnTo>
                <a:lnTo>
                  <a:pt x="3926" y="1214"/>
                </a:lnTo>
                <a:lnTo>
                  <a:pt x="3979" y="1180"/>
                </a:lnTo>
                <a:lnTo>
                  <a:pt x="4032" y="1145"/>
                </a:lnTo>
                <a:lnTo>
                  <a:pt x="4086" y="1112"/>
                </a:lnTo>
                <a:lnTo>
                  <a:pt x="4139" y="1079"/>
                </a:lnTo>
                <a:lnTo>
                  <a:pt x="4194" y="1047"/>
                </a:lnTo>
                <a:lnTo>
                  <a:pt x="4248" y="1015"/>
                </a:lnTo>
                <a:lnTo>
                  <a:pt x="4357" y="954"/>
                </a:lnTo>
                <a:lnTo>
                  <a:pt x="4467" y="894"/>
                </a:lnTo>
                <a:lnTo>
                  <a:pt x="4577" y="837"/>
                </a:lnTo>
                <a:lnTo>
                  <a:pt x="4688" y="782"/>
                </a:lnTo>
                <a:lnTo>
                  <a:pt x="4798" y="729"/>
                </a:lnTo>
                <a:lnTo>
                  <a:pt x="4906" y="679"/>
                </a:lnTo>
                <a:lnTo>
                  <a:pt x="5016" y="629"/>
                </a:lnTo>
                <a:lnTo>
                  <a:pt x="5124" y="583"/>
                </a:lnTo>
                <a:lnTo>
                  <a:pt x="5231" y="539"/>
                </a:lnTo>
                <a:lnTo>
                  <a:pt x="5337" y="496"/>
                </a:lnTo>
                <a:lnTo>
                  <a:pt x="5442" y="456"/>
                </a:lnTo>
                <a:lnTo>
                  <a:pt x="5545" y="418"/>
                </a:lnTo>
                <a:lnTo>
                  <a:pt x="5646" y="380"/>
                </a:lnTo>
                <a:lnTo>
                  <a:pt x="5745" y="346"/>
                </a:lnTo>
                <a:lnTo>
                  <a:pt x="5842" y="314"/>
                </a:lnTo>
                <a:lnTo>
                  <a:pt x="5937" y="283"/>
                </a:lnTo>
                <a:lnTo>
                  <a:pt x="6028" y="253"/>
                </a:lnTo>
                <a:lnTo>
                  <a:pt x="6117" y="226"/>
                </a:lnTo>
                <a:lnTo>
                  <a:pt x="6203" y="200"/>
                </a:lnTo>
                <a:lnTo>
                  <a:pt x="6284" y="176"/>
                </a:lnTo>
                <a:lnTo>
                  <a:pt x="6363" y="154"/>
                </a:lnTo>
                <a:lnTo>
                  <a:pt x="6510" y="114"/>
                </a:lnTo>
                <a:lnTo>
                  <a:pt x="6639" y="81"/>
                </a:lnTo>
                <a:lnTo>
                  <a:pt x="6750" y="54"/>
                </a:lnTo>
                <a:lnTo>
                  <a:pt x="6842" y="32"/>
                </a:lnTo>
                <a:lnTo>
                  <a:pt x="6911" y="17"/>
                </a:lnTo>
                <a:lnTo>
                  <a:pt x="6958" y="5"/>
                </a:lnTo>
                <a:lnTo>
                  <a:pt x="6978" y="0"/>
                </a:lnTo>
                <a:lnTo>
                  <a:pt x="6978" y="0"/>
                </a:lnTo>
                <a:close/>
              </a:path>
            </a:pathLst>
          </a:custGeom>
          <a:solidFill>
            <a:srgbClr val="E8772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20"/>
              </a:spcBef>
              <a:defRPr/>
            </a:pPr>
            <a:endParaRPr lang="en-US" kern="0">
              <a:solidFill>
                <a:srgbClr val="00538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3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15" y="1053283"/>
            <a:ext cx="6435679" cy="351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2-3. </a:t>
            </a:r>
            <a:r>
              <a:rPr lang="en-US" altLang="ko-KR" b="1"/>
              <a:t>Class</a:t>
            </a:r>
            <a:r>
              <a:rPr lang="ko-KR" altLang="en-US" b="1"/>
              <a:t>에 </a:t>
            </a:r>
            <a:r>
              <a:rPr lang="en-US" altLang="ko-KR" b="1"/>
              <a:t>Attribute Group</a:t>
            </a:r>
            <a:r>
              <a:rPr lang="ko-KR" altLang="en-US" b="1"/>
              <a:t> 할당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11" name="직사각형 10"/>
          <p:cNvSpPr/>
          <p:nvPr/>
        </p:nvSpPr>
        <p:spPr>
          <a:xfrm>
            <a:off x="2321795" y="2248484"/>
            <a:ext cx="5374299" cy="192628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4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0F5486"/>
          </a:solidFill>
        </p:spPr>
        <p:txBody>
          <a:bodyPr/>
          <a:lstStyle/>
          <a:p>
            <a:r>
              <a:rPr lang="en-US" altLang="ko-KR" smtClean="0">
                <a:solidFill>
                  <a:schemeClr val="bg1"/>
                </a:solidFill>
                <a:latin typeface="+mj-lt"/>
              </a:rPr>
              <a:t>Introduction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569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Role: Classification Manager</a:t>
            </a:r>
            <a:endParaRPr lang="ko-KR" altLang="en-US"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46628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2. </a:t>
            </a:r>
            <a:r>
              <a:rPr lang="en-US" altLang="ko-KR" b="1">
                <a:latin typeface="+mj-lt"/>
              </a:rPr>
              <a:t>Manage the Attribute Groups</a:t>
            </a:r>
            <a:endParaRPr lang="ko-KR" altLang="en-US" b="1">
              <a:latin typeface="+mj-lt"/>
            </a:endParaRPr>
          </a:p>
        </p:txBody>
      </p:sp>
      <p:sp>
        <p:nvSpPr>
          <p:cNvPr id="16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2981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3. Access </a:t>
            </a:r>
            <a:r>
              <a:rPr lang="en-US" altLang="ko-KR">
                <a:latin typeface="+mj-lt"/>
              </a:rPr>
              <a:t>Classified Content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902754"/>
            <a:ext cx="5100689" cy="389513"/>
          </a:xfrm>
          <a:noFill/>
        </p:spPr>
        <p:txBody>
          <a:bodyPr/>
          <a:lstStyle/>
          <a:p>
            <a:r>
              <a:rPr lang="en-US" altLang="ko-KR" b="1" smtClean="0">
                <a:latin typeface="+mj-lt"/>
              </a:rPr>
              <a:t>Step 1. </a:t>
            </a:r>
            <a:r>
              <a:rPr lang="en-US" altLang="ko-KR" b="1">
                <a:latin typeface="+mj-lt"/>
              </a:rPr>
              <a:t>Create a library hierarchy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922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Hands 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27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260415" y="1053283"/>
            <a:ext cx="6435679" cy="351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2-3. </a:t>
            </a:r>
            <a:r>
              <a:rPr lang="en-US" altLang="ko-KR" b="1"/>
              <a:t>Class</a:t>
            </a:r>
            <a:r>
              <a:rPr lang="ko-KR" altLang="en-US" b="1"/>
              <a:t>에 </a:t>
            </a:r>
            <a:r>
              <a:rPr lang="en-US" altLang="ko-KR" b="1"/>
              <a:t>Attribute Group</a:t>
            </a:r>
            <a:r>
              <a:rPr lang="ko-KR" altLang="en-US" b="1"/>
              <a:t> 할당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7" name="Rectangle 27"/>
          <p:cNvSpPr/>
          <p:nvPr/>
        </p:nvSpPr>
        <p:spPr>
          <a:xfrm>
            <a:off x="6248744" y="2015646"/>
            <a:ext cx="1211580" cy="493395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15582" r="16015" b="16691"/>
          <a:stretch/>
        </p:blipFill>
        <p:spPr>
          <a:xfrm>
            <a:off x="8581589" y="4296728"/>
            <a:ext cx="356909" cy="3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Step 3</a:t>
            </a:r>
            <a:br>
              <a:rPr lang="en-US" altLang="ko-KR" smtClean="0"/>
            </a:br>
            <a:r>
              <a:rPr lang="en-US" altLang="ko-KR" sz="2400" smtClean="0"/>
              <a:t>Access Classified Content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69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 Classify &amp; Reuse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3"/>
          <a:srcRect r="71794"/>
          <a:stretch/>
        </p:blipFill>
        <p:spPr>
          <a:xfrm>
            <a:off x="857281" y="884482"/>
            <a:ext cx="2223657" cy="3703637"/>
          </a:xfrm>
          <a:prstGeom prst="rect">
            <a:avLst/>
          </a:prstGeom>
        </p:spPr>
      </p:pic>
      <p:sp>
        <p:nvSpPr>
          <p:cNvPr id="6" name="Rectangle 30"/>
          <p:cNvSpPr/>
          <p:nvPr/>
        </p:nvSpPr>
        <p:spPr>
          <a:xfrm>
            <a:off x="2029535" y="3168098"/>
            <a:ext cx="928913" cy="362857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Isosceles Triangle 12"/>
          <p:cNvSpPr/>
          <p:nvPr/>
        </p:nvSpPr>
        <p:spPr>
          <a:xfrm rot="5400000">
            <a:off x="2743764" y="2496533"/>
            <a:ext cx="1761500" cy="479535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r="71716"/>
          <a:stretch/>
        </p:blipFill>
        <p:spPr>
          <a:xfrm>
            <a:off x="4168090" y="884482"/>
            <a:ext cx="2229810" cy="3703637"/>
          </a:xfrm>
          <a:prstGeom prst="rect">
            <a:avLst/>
          </a:prstGeom>
        </p:spPr>
      </p:pic>
      <p:sp>
        <p:nvSpPr>
          <p:cNvPr id="9" name="Rectangle 30"/>
          <p:cNvSpPr/>
          <p:nvPr/>
        </p:nvSpPr>
        <p:spPr>
          <a:xfrm>
            <a:off x="4274895" y="3725537"/>
            <a:ext cx="927025" cy="389263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050" name="Picture 2" descr="Film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508" y="4203405"/>
            <a:ext cx="384714" cy="3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0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94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Classification</a:t>
            </a:r>
            <a:r>
              <a:rPr lang="en-US" altLang="ko-KR" b="1" smtClean="0"/>
              <a:t>?</a:t>
            </a:r>
            <a:endParaRPr lang="ko-KR" altLang="en-US" b="1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E0BEDF-10E8-46E6-91EC-9AAFECF8E05B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2002575" y="947109"/>
            <a:ext cx="4961050" cy="35207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18660" y="2724963"/>
            <a:ext cx="4672946" cy="447296"/>
          </a:xfrm>
          <a:prstGeom prst="rect">
            <a:avLst/>
          </a:prstGeom>
          <a:noFill/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18550" y="2771652"/>
            <a:ext cx="388855" cy="17404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71240" y="2960934"/>
            <a:ext cx="502920" cy="174042"/>
          </a:xfrm>
          <a:prstGeom prst="rect">
            <a:avLst/>
          </a:prstGeom>
          <a:solidFill>
            <a:srgbClr val="E877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Classification!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Picture 4" descr="person carrying backpack inside library"/>
          <p:cNvPicPr>
            <a:picLocks noGrp="1" noChangeAspect="1" noChangeArrowheads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/>
        </p:blipFill>
        <p:spPr bwMode="auto">
          <a:xfrm>
            <a:off x="631759" y="1516689"/>
            <a:ext cx="3357453" cy="251807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s.unsplash.com/photo-1651313745674-eb83846a1d85?ixlib=rb-4.0.3&amp;ixid=MnwxMjA3fDB8MHxwaG90by1wYWdlfHx8fGVufDB8fHx8&amp;auto=format&amp;fit=crop&amp;w=1000&amp;q=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069" y="1516689"/>
            <a:ext cx="3357428" cy="251807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28661" y="2552753"/>
            <a:ext cx="878958" cy="445941"/>
          </a:xfrm>
          <a:prstGeom prst="rightArrow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Classification!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9" name="Picture 4" descr="person carrying backpack inside library"/>
          <p:cNvPicPr>
            <a:picLocks noGrp="1" noChangeAspect="1" noChangeArrowheads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/>
        </p:blipFill>
        <p:spPr bwMode="auto">
          <a:xfrm>
            <a:off x="631759" y="1516689"/>
            <a:ext cx="3357453" cy="251807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s.unsplash.com/photo-1651313745674-eb83846a1d85?ixlib=rb-4.0.3&amp;ixid=MnwxMjA3fDB8MHxwaG90by1wYWdlfHx8fGVufDB8fHx8&amp;auto=format&amp;fit=crop&amp;w=1000&amp;q=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069" y="1516689"/>
            <a:ext cx="3357428" cy="251807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28661" y="2552753"/>
            <a:ext cx="878958" cy="445941"/>
          </a:xfrm>
          <a:prstGeom prst="rightArrow">
            <a:avLst/>
          </a:prstGeom>
          <a:solidFill>
            <a:srgbClr val="0F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599" y="1213157"/>
            <a:ext cx="4876137" cy="3096041"/>
          </a:xfrm>
          <a:prstGeom prst="rect">
            <a:avLst/>
          </a:prstGeom>
          <a:ln>
            <a:solidFill>
              <a:srgbClr val="97999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657284" y="4382234"/>
            <a:ext cx="18217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▲ 한국십진분류법</a:t>
            </a:r>
            <a:endParaRPr lang="ko-KR" altLang="en-US" sz="14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21216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Introduction</a:t>
            </a:r>
            <a:endParaRPr lang="ko-KR" altLang="en-US">
              <a:latin typeface="+mj-lt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DBD25-8B7B-294B-A476-0D8C2DC101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pPr/>
              <a:t>11/9/2022</a:t>
            </a:fld>
            <a:endParaRPr lang="en-US" noProof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1775694"/>
            <a:ext cx="5231266" cy="389513"/>
          </a:xfrm>
          <a:solidFill>
            <a:srgbClr val="0F5486"/>
          </a:solidFill>
        </p:spPr>
        <p:txBody>
          <a:bodyPr/>
          <a:lstStyle/>
          <a:p>
            <a:r>
              <a:rPr lang="en-US" altLang="ko-KR" smtClean="0">
                <a:solidFill>
                  <a:schemeClr val="bg1"/>
                </a:solidFill>
                <a:latin typeface="+mj-lt"/>
              </a:rPr>
              <a:t>Role: Classification Manager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346628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2. </a:t>
            </a:r>
            <a:r>
              <a:rPr lang="en-US" altLang="ko-KR" b="1">
                <a:latin typeface="+mj-lt"/>
              </a:rPr>
              <a:t>Manage the Attribute Groups</a:t>
            </a:r>
            <a:endParaRPr lang="ko-KR" altLang="en-US" b="1">
              <a:latin typeface="+mj-lt"/>
            </a:endParaRPr>
          </a:p>
        </p:txBody>
      </p:sp>
      <p:sp>
        <p:nvSpPr>
          <p:cNvPr id="16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4029814"/>
            <a:ext cx="5100689" cy="389513"/>
          </a:xfrm>
          <a:noFill/>
        </p:spPr>
        <p:txBody>
          <a:bodyPr/>
          <a:lstStyle/>
          <a:p>
            <a:r>
              <a:rPr lang="en-US" altLang="ko-KR">
                <a:latin typeface="+mj-lt"/>
              </a:rPr>
              <a:t>Step</a:t>
            </a:r>
            <a:r>
              <a:rPr lang="en-US" altLang="ko-KR"/>
              <a:t> </a:t>
            </a:r>
            <a:r>
              <a:rPr lang="en-US" altLang="ko-KR" smtClean="0">
                <a:latin typeface="+mj-lt"/>
              </a:rPr>
              <a:t>3. Access </a:t>
            </a:r>
            <a:r>
              <a:rPr lang="en-US" altLang="ko-KR">
                <a:latin typeface="+mj-lt"/>
              </a:rPr>
              <a:t>Classified Content </a:t>
            </a:r>
            <a:endParaRPr lang="ko-KR" altLang="en-US">
              <a:latin typeface="+mj-lt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086944" y="2902754"/>
            <a:ext cx="5100689" cy="389513"/>
          </a:xfrm>
          <a:noFill/>
        </p:spPr>
        <p:txBody>
          <a:bodyPr/>
          <a:lstStyle/>
          <a:p>
            <a:r>
              <a:rPr lang="en-US" altLang="ko-KR" b="1" smtClean="0">
                <a:latin typeface="+mj-lt"/>
              </a:rPr>
              <a:t>Step 1. </a:t>
            </a:r>
            <a:r>
              <a:rPr lang="en-US" altLang="ko-KR" b="1">
                <a:latin typeface="+mj-lt"/>
              </a:rPr>
              <a:t>Create a library hierarchy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956367" y="2339224"/>
            <a:ext cx="5231266" cy="389513"/>
          </a:xfrm>
          <a:solidFill>
            <a:srgbClr val="E6E6E6"/>
          </a:solidFill>
        </p:spPr>
        <p:txBody>
          <a:bodyPr/>
          <a:lstStyle/>
          <a:p>
            <a:r>
              <a:rPr lang="en-US" altLang="ko-KR" smtClean="0">
                <a:latin typeface="+mj-lt"/>
              </a:rPr>
              <a:t>Hands on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2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Classification Manager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11/9/2022</a:t>
            </a:fld>
            <a:endParaRPr lang="en-US" noProof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r="71794"/>
          <a:stretch/>
        </p:blipFill>
        <p:spPr>
          <a:xfrm>
            <a:off x="857281" y="884482"/>
            <a:ext cx="2223657" cy="3703637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/>
          <a:srcRect r="71794"/>
          <a:stretch/>
        </p:blipFill>
        <p:spPr>
          <a:xfrm>
            <a:off x="4238576" y="884482"/>
            <a:ext cx="2223657" cy="3703637"/>
          </a:xfrm>
          <a:prstGeom prst="rect">
            <a:avLst/>
          </a:prstGeom>
        </p:spPr>
      </p:pic>
      <p:sp>
        <p:nvSpPr>
          <p:cNvPr id="7" name="Rectangle 30"/>
          <p:cNvSpPr/>
          <p:nvPr/>
        </p:nvSpPr>
        <p:spPr>
          <a:xfrm>
            <a:off x="884113" y="2787098"/>
            <a:ext cx="928913" cy="362857"/>
          </a:xfrm>
          <a:prstGeom prst="rect">
            <a:avLst/>
          </a:prstGeom>
          <a:noFill/>
          <a:ln w="1905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8" name="Isosceles Triangle 12"/>
          <p:cNvSpPr/>
          <p:nvPr/>
        </p:nvSpPr>
        <p:spPr>
          <a:xfrm rot="5400000">
            <a:off x="2743764" y="2496533"/>
            <a:ext cx="1761500" cy="479535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 Classification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11/9/2022</a:t>
            </a:fld>
            <a:endParaRPr lang="en-US" noProof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382937" y="999707"/>
            <a:ext cx="8200800" cy="833170"/>
          </a:xfrm>
        </p:spPr>
        <p:txBody>
          <a:bodyPr/>
          <a:lstStyle/>
          <a:p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회사의 비즈니스 요구</a:t>
            </a:r>
            <a:r>
              <a:rPr lang="en-US" altLang="ko-KR"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기능적 역할 및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제품에 맞는 라이브러리 분류 시스템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생성</a:t>
            </a:r>
            <a:endParaRPr lang="en-US" altLang="ko-KR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계층 구조로 분류된 모든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콘텐츠는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클래스 속성을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상속하여 </a:t>
            </a:r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일관된 제품 정의 및 사양을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보장</a:t>
            </a:r>
            <a:endParaRPr lang="en-US" altLang="ko-KR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ko-KR" altLang="en-US">
                <a:latin typeface="NanumSquare Bold" panose="020B0600000101010101" pitchFamily="34" charset="-127"/>
                <a:ea typeface="NanumSquare Bold" panose="020B0600000101010101" pitchFamily="34" charset="-127"/>
              </a:rPr>
              <a:t>데이터 재사용을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촉진하여 개발 시간</a:t>
            </a:r>
            <a:r>
              <a:rPr lang="en-US" altLang="ko-KR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비용 및 위험 최소화</a:t>
            </a:r>
            <a:endParaRPr lang="en-US" altLang="ko-KR" smtClean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lang="en-US" altLang="ko-KR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2937" y="4706789"/>
            <a:ext cx="2456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* IP </a:t>
            </a:r>
            <a:r>
              <a:rPr lang="en-US" altLang="ko-KR" sz="1000">
                <a:latin typeface="NanumSquare Bold" panose="020B0600000101010101" pitchFamily="34" charset="-127"/>
                <a:ea typeface="NanumSquare Bold" panose="020B0600000101010101" pitchFamily="34" charset="-127"/>
              </a:rPr>
              <a:t>= Intellectual property </a:t>
            </a:r>
            <a:r>
              <a:rPr lang="en-US" altLang="ko-KR" sz="10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lang="ko-KR" altLang="en-US" sz="10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지적재산권</a:t>
            </a:r>
            <a:r>
              <a:rPr lang="en-US" altLang="ko-KR" sz="1000" smtClean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000"/>
          </a:p>
        </p:txBody>
      </p:sp>
      <p:grpSp>
        <p:nvGrpSpPr>
          <p:cNvPr id="17" name="그룹 16"/>
          <p:cNvGrpSpPr/>
          <p:nvPr/>
        </p:nvGrpSpPr>
        <p:grpSpPr>
          <a:xfrm>
            <a:off x="1725298" y="2101947"/>
            <a:ext cx="6076037" cy="2162710"/>
            <a:chOff x="1610998" y="1883223"/>
            <a:chExt cx="6076037" cy="216271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0998" y="2650605"/>
              <a:ext cx="1473557" cy="62794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분류체계 구성</a:t>
              </a:r>
              <a:endPara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213478" y="1883223"/>
              <a:ext cx="1473557" cy="62794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개발 시간 단축</a:t>
              </a:r>
              <a:endPara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13478" y="2650605"/>
              <a:ext cx="1473557" cy="62794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비용 절감</a:t>
              </a:r>
              <a:endPara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13477" y="3417987"/>
              <a:ext cx="1473557" cy="62794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리스크 최소화</a:t>
              </a:r>
              <a:endPara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12238" y="2650605"/>
              <a:ext cx="1473557" cy="62794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검색 </a:t>
              </a:r>
              <a:r>
                <a:rPr lang="en-US" altLang="ko-KR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&amp; </a:t>
              </a:r>
              <a:r>
                <a:rPr lang="ko-KR" altLang="en-US" sz="1400" smtClean="0">
                  <a:solidFill>
                    <a:srgbClr val="0F548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재사용</a:t>
              </a:r>
              <a:endParaRPr lang="ko-KR" altLang="en-US" sz="1400">
                <a:solidFill>
                  <a:srgbClr val="0F548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3265986" y="2790301"/>
              <a:ext cx="464820" cy="3485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567227" y="2790301"/>
              <a:ext cx="464820" cy="3485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1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10.xml><?xml version="1.0" encoding="utf-8"?>
<a:theme xmlns:a="http://schemas.openxmlformats.org/drawingml/2006/main" name="3DEXCI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A78E0B32-5D60-EB41-90C3-E22250812FB1}"/>
    </a:ext>
  </a:extLst>
</a:theme>
</file>

<file path=ppt/theme/theme11.xml><?xml version="1.0" encoding="utf-8"?>
<a:theme xmlns:a="http://schemas.openxmlformats.org/drawingml/2006/main" name="SIMUL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3AB0EF02-E818-6B41-8933-74BBA22DC80A}"/>
    </a:ext>
  </a:extLst>
</a:theme>
</file>

<file path=ppt/theme/theme12.xml><?xml version="1.0" encoding="utf-8"?>
<a:theme xmlns:a="http://schemas.openxmlformats.org/drawingml/2006/main" name="DELM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19B0B5E-4FF3-7746-B056-CC499983DC6D}"/>
    </a:ext>
  </a:extLst>
</a:theme>
</file>

<file path=ppt/theme/theme13.xml><?xml version="1.0" encoding="utf-8"?>
<a:theme xmlns:a="http://schemas.openxmlformats.org/drawingml/2006/main" name="MEDIDAT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F3AB1410-E261-6D43-B94E-89BDDE1593C3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4AE46F9C-EA0F-4D48-8588-0A20979ABD17}"/>
    </a:ext>
  </a:extLst>
</a:theme>
</file>

<file path=ppt/theme/theme3.xml><?xml version="1.0" encoding="utf-8"?>
<a:theme xmlns:a="http://schemas.openxmlformats.org/drawingml/2006/main" name="BI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797D098-BC2F-AB46-BC07-2B1AE1949748}"/>
    </a:ext>
  </a:extLst>
</a:theme>
</file>

<file path=ppt/theme/theme4.xml><?xml version="1.0" encoding="utf-8"?>
<a:theme xmlns:a="http://schemas.openxmlformats.org/drawingml/2006/main" name="GE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DAC3431A-F5CB-F846-94C2-4C7DB084DD33}"/>
    </a:ext>
  </a:extLst>
</a:theme>
</file>

<file path=ppt/theme/theme5.xml><?xml version="1.0" encoding="utf-8"?>
<a:theme xmlns:a="http://schemas.openxmlformats.org/drawingml/2006/main" name="SOLIDWORK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7D52F822-039F-6E44-88A8-A1E715E7AF57}"/>
    </a:ext>
  </a:extLst>
</a:theme>
</file>

<file path=ppt/theme/theme6.xml><?xml version="1.0" encoding="utf-8"?>
<a:theme xmlns:a="http://schemas.openxmlformats.org/drawingml/2006/main" name="3D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D8F813-389F-6B4B-A47A-1B59642C5AD8}"/>
    </a:ext>
  </a:extLst>
</a:theme>
</file>

<file path=ppt/theme/theme7.xml><?xml version="1.0" encoding="utf-8"?>
<a:theme xmlns:a="http://schemas.openxmlformats.org/drawingml/2006/main" name="EN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E1CFCE0F-C807-0D4C-BAA6-E5AC44BE61E4}"/>
    </a:ext>
  </a:extLst>
</a:theme>
</file>

<file path=ppt/theme/theme8.xml><?xml version="1.0" encoding="utf-8"?>
<a:theme xmlns:a="http://schemas.openxmlformats.org/drawingml/2006/main" name="NETVIBE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82E17839-4E73-3249-8A84-DDCBEB8AE3C3}"/>
    </a:ext>
  </a:extLst>
</a:theme>
</file>

<file path=ppt/theme/theme9.xml><?xml version="1.0" encoding="utf-8"?>
<a:theme xmlns:a="http://schemas.openxmlformats.org/drawingml/2006/main" name="CENTRICPLM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A31C24-7BEC-E940-AE33-C13DF6F7B5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0B18C2C-7B58-4007-A8BD-BB25C0F5E711}"/>
</file>

<file path=customXml/itemProps2.xml><?xml version="1.0" encoding="utf-8"?>
<ds:datastoreItem xmlns:ds="http://schemas.openxmlformats.org/officeDocument/2006/customXml" ds:itemID="{02E4E9BD-9977-4883-ABB9-A1B2A177B017}"/>
</file>

<file path=customXml/itemProps3.xml><?xml version="1.0" encoding="utf-8"?>
<ds:datastoreItem xmlns:ds="http://schemas.openxmlformats.org/officeDocument/2006/customXml" ds:itemID="{2A5FA08F-A34D-483B-8C82-DBCCB8C1816C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5483</TotalTime>
  <Words>523</Words>
  <Application>Microsoft Office PowerPoint</Application>
  <PresentationFormat>화면 슬라이드 쇼(16:9)</PresentationFormat>
  <Paragraphs>185</Paragraphs>
  <Slides>33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33</vt:i4>
      </vt:variant>
    </vt:vector>
  </HeadingPairs>
  <TitlesOfParts>
    <vt:vector size="55" baseType="lpstr">
      <vt:lpstr>3ds SemiBold</vt:lpstr>
      <vt:lpstr>NanumSquare Bold</vt:lpstr>
      <vt:lpstr>Arial Narrow</vt:lpstr>
      <vt:lpstr>Courier New</vt:lpstr>
      <vt:lpstr>Arial</vt:lpstr>
      <vt:lpstr>3ds Light</vt:lpstr>
      <vt:lpstr>3ds</vt:lpstr>
      <vt:lpstr>맑은 고딕</vt:lpstr>
      <vt:lpstr>NanumSquare ExtraBold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3D익스피리언스 플랫폼 아카데미</vt:lpstr>
      <vt:lpstr>contents</vt:lpstr>
      <vt:lpstr>contents</vt:lpstr>
      <vt:lpstr>Classification?</vt:lpstr>
      <vt:lpstr>Classification!</vt:lpstr>
      <vt:lpstr>Classification!</vt:lpstr>
      <vt:lpstr>contents</vt:lpstr>
      <vt:lpstr>Classification Manager</vt:lpstr>
      <vt:lpstr>IP Classification</vt:lpstr>
      <vt:lpstr>Library hierarchy</vt:lpstr>
      <vt:lpstr>Library hierarchy</vt:lpstr>
      <vt:lpstr>Attribute Groups</vt:lpstr>
      <vt:lpstr>Attribute Groups ↔ Class</vt:lpstr>
      <vt:lpstr>contents</vt:lpstr>
      <vt:lpstr>Step 1 Create a library hierarchy</vt:lpstr>
      <vt:lpstr>Hands-on Flow</vt:lpstr>
      <vt:lpstr>1-1. Library 생성</vt:lpstr>
      <vt:lpstr>1-2. Library Maturity 변경</vt:lpstr>
      <vt:lpstr>1-2. Library Maturity 변경</vt:lpstr>
      <vt:lpstr>1-3. Class 생성</vt:lpstr>
      <vt:lpstr>1-3. Class Maturity 변경</vt:lpstr>
      <vt:lpstr>Step 2 Manage the Attribute Groups</vt:lpstr>
      <vt:lpstr>Hands-on Flow</vt:lpstr>
      <vt:lpstr>2-1. Attribute Group 생성</vt:lpstr>
      <vt:lpstr>2-1. Attribute Group 생성</vt:lpstr>
      <vt:lpstr>2-2. Attribute 생성</vt:lpstr>
      <vt:lpstr>2-2. Attribute 생성</vt:lpstr>
      <vt:lpstr>2-3. Class에 Attribute Group 할당</vt:lpstr>
      <vt:lpstr>2-3. Class에 Attribute Group 할당</vt:lpstr>
      <vt:lpstr>2-3. Class에 Attribute Group 할당</vt:lpstr>
      <vt:lpstr>Step 3 Access Classified Content</vt:lpstr>
      <vt:lpstr>IP Classify &amp; Reuse</vt:lpstr>
      <vt:lpstr>PowerPoint 프레젠테이션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Management</dc:title>
  <dc:creator>JANG Somi</dc:creator>
  <cp:lastModifiedBy>JANG Somi</cp:lastModifiedBy>
  <cp:revision>158</cp:revision>
  <cp:lastPrinted>2013-06-27T08:50:33Z</cp:lastPrinted>
  <dcterms:created xsi:type="dcterms:W3CDTF">2022-10-21T07:40:33Z</dcterms:created>
  <dcterms:modified xsi:type="dcterms:W3CDTF">2022-11-09T07:21:10Z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